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7772400" cy="10058400"/>
  <p:embeddedFontLst>
    <p:embeddedFont>
      <p:font typeface="Play"/>
      <p:regular r:id="rId28"/>
      <p:bold r:id="rId29"/>
    </p:embeddedFon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lay-regular.fntdata"/><Relationship Id="rId27" Type="http://schemas.openxmlformats.org/officeDocument/2006/relationships/slide" Target="slides/slide23.xml"/><Relationship Id="rId29" Type="http://schemas.openxmlformats.org/officeDocument/2006/relationships/font" Target="fonts/Play-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architecture/icons" TargetMode="External"/><Relationship Id="rId3" Type="http://schemas.openxmlformats.org/officeDocument/2006/relationships/hyperlink" Target="https://docs.aws.amazon.com/wellarchitected/latest/framework/welcome.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wellarchitected/latest/framework/welcome.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Students: </a:t>
            </a:r>
            <a:r>
              <a:rPr b="0" lang="en-US" sz="1200">
                <a:solidFill>
                  <a:schemeClr val="dk1"/>
                </a:solidFill>
                <a:latin typeface="Calibri"/>
                <a:ea typeface="Calibri"/>
                <a:cs typeface="Calibri"/>
                <a:sym typeface="Calibri"/>
              </a:rPr>
              <a:t>Use this template to effectively present and communicate your group project to a broader audience. Your students can also use this presentation as a portfolio of their work to demonstrate their cloud skills.</a:t>
            </a:r>
            <a:endParaRPr/>
          </a:p>
          <a:p>
            <a:pPr indent="0" lvl="0" marL="0" rtl="0" algn="l">
              <a:spcBef>
                <a:spcPts val="0"/>
              </a:spcBef>
              <a:spcAft>
                <a:spcPts val="0"/>
              </a:spcAft>
              <a:buNone/>
            </a:pPr>
            <a:r>
              <a:rPr b="0" lang="en-US" sz="1200">
                <a:solidFill>
                  <a:schemeClr val="dk1"/>
                </a:solidFill>
                <a:latin typeface="Calibri"/>
                <a:ea typeface="Calibri"/>
                <a:cs typeface="Calibri"/>
                <a:sym typeface="Calibri"/>
              </a:rPr>
              <a:t>The presentation structure is listed below. The total time may vary depending on the activities your team wants to include. For example, your team may to provide a high-level walkthrough of your work solutions versus a deep-dive into why or how your team chose certain services and the steps of building the architectures.    </a:t>
            </a:r>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Suggested timing for a 10-minute presentation:</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Introduction – 1 minute</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Business scenario overview – 1 minute</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Solution overview – 2 minutes</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Architecture diagram of the solution – 2 minutes</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Demo – 3 minutes</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Lessons learned – 1 minute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a39f05b5ba_1_0: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a39f05b5ba_1_0: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a39436c3ea_0_19: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a39436c3ea_0_19: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39436c3ea_0_26: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39436c3ea_0_26: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a39436c3ea_0_33: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a39436c3ea_0_33: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39436c3ea_0_44: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39436c3ea_0_44: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a39436c3ea_0_53: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a39436c3ea_0_53: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a39436c3ea_0_61: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a39436c3ea_0_61: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a39436c3ea_0_70: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a39436c3ea_0_70: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a39436c3ea_0_77: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a39436c3ea_0_77: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the following resources to create a diagram of your application architecture:</a:t>
            </a:r>
            <a:endParaRPr/>
          </a:p>
          <a:p>
            <a:pPr indent="-171450" lvl="0" marL="171450" marR="0" rtl="0" algn="l">
              <a:lnSpc>
                <a:spcPct val="100000"/>
              </a:lnSpc>
              <a:spcBef>
                <a:spcPts val="0"/>
              </a:spcBef>
              <a:spcAft>
                <a:spcPts val="0"/>
              </a:spcAft>
              <a:buClr>
                <a:schemeClr val="dk1"/>
              </a:buClr>
              <a:buSzPts val="1200"/>
              <a:buFont typeface="Arial"/>
              <a:buChar char="•"/>
            </a:pPr>
            <a:r>
              <a:rPr lang="en-US"/>
              <a:t>AWS Architecture Icons at </a:t>
            </a:r>
            <a:r>
              <a:rPr lang="en-US" u="sng">
                <a:solidFill>
                  <a:schemeClr val="hlink"/>
                </a:solidFill>
                <a:hlinkClick r:id="rId2"/>
              </a:rPr>
              <a:t>https://aws.amazon.com/architecture/icons</a:t>
            </a:r>
            <a:r>
              <a:rPr lang="en-US"/>
              <a:t>. This page includes diagram assets as well as links to drawing and diagramming tools that you can use.</a:t>
            </a:r>
            <a:endParaRPr/>
          </a:p>
          <a:p>
            <a:pPr indent="-171450" lvl="0" marL="171450" marR="0" rtl="0" algn="l">
              <a:lnSpc>
                <a:spcPct val="100000"/>
              </a:lnSpc>
              <a:spcBef>
                <a:spcPts val="0"/>
              </a:spcBef>
              <a:spcAft>
                <a:spcPts val="0"/>
              </a:spcAft>
              <a:buClr>
                <a:schemeClr val="dk1"/>
              </a:buClr>
              <a:buSzPts val="1200"/>
              <a:buFont typeface="Arial"/>
              <a:buChar char="•"/>
            </a:pPr>
            <a:r>
              <a:rPr lang="en-US"/>
              <a:t>As you walk through the architecture, make sure that you relate back to the business requirements and the AWS Well-Architected Framework (</a:t>
            </a:r>
            <a:r>
              <a:rPr lang="en-US" u="sng">
                <a:solidFill>
                  <a:schemeClr val="hlink"/>
                </a:solidFill>
                <a:hlinkClick r:id="rId3"/>
              </a:rPr>
              <a:t>https://docs.aws.amazon.com/wellarchitected/latest/framework/welcome.html</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also go more in depth about the design considerations and trade-offs that you made.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a429bc9481_2_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g2a429bc9481_2_0:notes"/>
          <p:cNvSpPr txBox="1"/>
          <p:nvPr>
            <p:ph idx="1" type="body"/>
          </p:nvPr>
        </p:nvSpPr>
        <p:spPr>
          <a:xfrm>
            <a:off x="317500" y="3810000"/>
            <a:ext cx="7112100" cy="558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Define the problem or opportunity that you are addressing. Include pictures, figures, and statistics to help the audience better conceptualize the problem or opportunity.</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US"/>
              <a:t>Specify who your users or customers are and why they care..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List any specific business requirements that you are addressing.</a:t>
            </a:r>
            <a:endParaRPr/>
          </a:p>
          <a:p>
            <a:pPr indent="0" lvl="0" marL="0" rtl="0" algn="l">
              <a:spcBef>
                <a:spcPts val="0"/>
              </a:spcBef>
              <a:spcAft>
                <a:spcPts val="0"/>
              </a:spcAft>
              <a:buNone/>
            </a:pPr>
            <a:r>
              <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Note: </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 good overview succinctly defines the problem and opportunity statement. For example: “Customers with media files, such as retail companies, need an easy and cost-effective way to analyze photos and videos of their inventory.”</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 below standard overview is too verbose, technical, or not specific. For example: “The most common media files are .jpg and .mp4. Companies have media files of their inventory.”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6:notes"/>
          <p:cNvSpPr txBox="1"/>
          <p:nvPr>
            <p:ph idx="1" type="body"/>
          </p:nvPr>
        </p:nvSpPr>
        <p:spPr>
          <a:xfrm>
            <a:off x="317500" y="3810000"/>
            <a:ext cx="7112000" cy="5588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6:notes"/>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a429bc9481_7_6: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a429bc9481_7_6: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a429bc9481_11_0: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a429bc9481_11_0: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9: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Explain at a high level what you have built. </a:t>
            </a:r>
            <a:endParaRPr/>
          </a:p>
          <a:p>
            <a:pPr indent="0" lvl="0" marL="0" rtl="0" algn="l">
              <a:spcBef>
                <a:spcPts val="0"/>
              </a:spcBef>
              <a:spcAft>
                <a:spcPts val="0"/>
              </a:spcAft>
              <a:buNone/>
            </a:pPr>
            <a:r>
              <a:rPr lang="en-US"/>
              <a:t>For example: “Our team built a web application for a company to host their blog.“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Talk about why you chose certain parts of the solutions and any tradeoffs that you made. Focus on how you designed the solutions and how you applied the AWS Well-Architected Framework as part of the process (AWS Well-Architected Framework: </a:t>
            </a:r>
            <a:r>
              <a:rPr lang="en-US" u="sng">
                <a:solidFill>
                  <a:schemeClr val="hlink"/>
                </a:solidFill>
                <a:hlinkClick r:id="rId2"/>
              </a:rPr>
              <a:t>https://docs.aws.amazon.com/wellarchitected/latest/framework/welcome.html</a:t>
            </a:r>
            <a:r>
              <a:rPr lang="en-US"/>
              <a:t>). </a:t>
            </a:r>
            <a:endParaRPr/>
          </a:p>
          <a:p>
            <a:pPr indent="0" lvl="0" marL="0" rtl="0" algn="l">
              <a:spcBef>
                <a:spcPts val="0"/>
              </a:spcBef>
              <a:spcAft>
                <a:spcPts val="0"/>
              </a:spcAft>
              <a:buNone/>
            </a:pPr>
            <a:r>
              <a:rPr lang="en-US"/>
              <a:t>For example: “Our team configured load balancers and auto scaling to make the application highly available and reliable.”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Include the use cases that you are addressing. Think about who your users are and how they would want to interact with your solution to solve their problem. </a:t>
            </a:r>
            <a:endParaRPr/>
          </a:p>
          <a:p>
            <a:pPr indent="0" lvl="0" marL="0" rtl="0" algn="l">
              <a:spcBef>
                <a:spcPts val="0"/>
              </a:spcBef>
              <a:spcAft>
                <a:spcPts val="0"/>
              </a:spcAft>
              <a:buNone/>
            </a:pPr>
            <a:r>
              <a:rPr lang="en-US"/>
              <a:t>For example: “Users can view, upload, edit, and delete blog posts. Administrators can approve blog posts.”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Talk about the use cases that you addressed as part of the minimum viable product (MVP) that you scoped and built.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Note:</a:t>
            </a:r>
            <a:endParaRPr/>
          </a:p>
          <a:p>
            <a:pPr indent="-171450" lvl="0" marL="171450" rtl="0" algn="l">
              <a:spcBef>
                <a:spcPts val="0"/>
              </a:spcBef>
              <a:spcAft>
                <a:spcPts val="0"/>
              </a:spcAft>
              <a:buClr>
                <a:schemeClr val="dk1"/>
              </a:buClr>
              <a:buSzPts val="1200"/>
              <a:buFont typeface="Arial"/>
              <a:buChar char="•"/>
            </a:pPr>
            <a:r>
              <a:rPr lang="en-US"/>
              <a:t>An above-bar description is concise and includes the most important benefits. For example: “The solution allows customers to quickly upload, store, and search large catalogs of images and videos in Amazon S3.”</a:t>
            </a:r>
            <a:endParaRPr/>
          </a:p>
          <a:p>
            <a:pPr indent="-171450" lvl="0" marL="171450" rtl="0" algn="l">
              <a:spcBef>
                <a:spcPts val="0"/>
              </a:spcBef>
              <a:spcAft>
                <a:spcPts val="0"/>
              </a:spcAft>
              <a:buClr>
                <a:schemeClr val="dk1"/>
              </a:buClr>
              <a:buSzPts val="1200"/>
              <a:buFont typeface="Arial"/>
              <a:buChar char="•"/>
            </a:pPr>
            <a:r>
              <a:rPr lang="en-US"/>
              <a:t>A below-bar description is too detailed or not specific. For example: “Our solution analyzes media files.”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a39436c3ea_0_2: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a39436c3ea_0_2: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a39f05b5ba_1_14: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a39f05b5ba_1_14: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a39f05b5ba_3_22: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a39f05b5ba_3_22: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a39f05b5ba_3_31: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a39f05b5ba_3_31: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a39f05b5ba_0_1: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a39f05b5ba_0_1: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a39436c3ea_0_12:notes"/>
          <p:cNvSpPr/>
          <p:nvPr>
            <p:ph idx="2" type="sldImg"/>
          </p:nvPr>
        </p:nvSpPr>
        <p:spPr>
          <a:xfrm>
            <a:off x="1143000" y="635000"/>
            <a:ext cx="5486400" cy="30867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a39436c3ea_0_12:notes"/>
          <p:cNvSpPr txBox="1"/>
          <p:nvPr>
            <p:ph idx="1" type="body"/>
          </p:nvPr>
        </p:nvSpPr>
        <p:spPr>
          <a:xfrm>
            <a:off x="317500" y="3810000"/>
            <a:ext cx="7112100" cy="558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 name="Google Shape;15;p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1"/>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1"/>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0" name="Google Shape;60;p1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12"/>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2"/>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2"/>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6" name="Google Shape;66;p12"/>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67" name="Shape 67"/>
        <p:cNvGrpSpPr/>
        <p:nvPr/>
      </p:nvGrpSpPr>
      <p:grpSpPr>
        <a:xfrm>
          <a:off x="0" y="0"/>
          <a:ext cx="0" cy="0"/>
          <a:chOff x="0" y="0"/>
          <a:chExt cx="0" cy="0"/>
        </a:xfrm>
      </p:grpSpPr>
      <p:sp>
        <p:nvSpPr>
          <p:cNvPr id="68" name="Google Shape;68;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1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 name="Google Shape;70;p1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1" name="Google Shape;71;p13"/>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72" name="Shape 72"/>
        <p:cNvGrpSpPr/>
        <p:nvPr/>
      </p:nvGrpSpPr>
      <p:grpSpPr>
        <a:xfrm>
          <a:off x="0" y="0"/>
          <a:ext cx="0" cy="0"/>
          <a:chOff x="0" y="0"/>
          <a:chExt cx="0" cy="0"/>
        </a:xfrm>
      </p:grpSpPr>
      <p:sp>
        <p:nvSpPr>
          <p:cNvPr id="73" name="Google Shape;73;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1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5" name="Google Shape;75;p1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6" name="Google Shape;76;p14"/>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4"/>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78" name="Shape 78"/>
        <p:cNvGrpSpPr/>
        <p:nvPr/>
      </p:nvGrpSpPr>
      <p:grpSpPr>
        <a:xfrm>
          <a:off x="0" y="0"/>
          <a:ext cx="0" cy="0"/>
          <a:chOff x="0" y="0"/>
          <a:chExt cx="0" cy="0"/>
        </a:xfrm>
      </p:grpSpPr>
      <p:sp>
        <p:nvSpPr>
          <p:cNvPr id="79" name="Google Shape;79;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5"/>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1" name="Google Shape;81;p15"/>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82" name="Google Shape;82;p15"/>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5"/>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5"/>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85" name="Shape 85"/>
        <p:cNvGrpSpPr/>
        <p:nvPr/>
      </p:nvGrpSpPr>
      <p:grpSpPr>
        <a:xfrm>
          <a:off x="0" y="0"/>
          <a:ext cx="0" cy="0"/>
          <a:chOff x="0" y="0"/>
          <a:chExt cx="0" cy="0"/>
        </a:xfrm>
      </p:grpSpPr>
      <p:grpSp>
        <p:nvGrpSpPr>
          <p:cNvPr id="86" name="Google Shape;86;p16"/>
          <p:cNvGrpSpPr/>
          <p:nvPr/>
        </p:nvGrpSpPr>
        <p:grpSpPr>
          <a:xfrm>
            <a:off x="365759" y="1028377"/>
            <a:ext cx="11484864" cy="5509260"/>
            <a:chOff x="365759" y="1028377"/>
            <a:chExt cx="11484864" cy="5509260"/>
          </a:xfrm>
        </p:grpSpPr>
        <p:pic>
          <p:nvPicPr>
            <p:cNvPr id="87" name="Google Shape;87;p1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88" name="Google Shape;88;p16"/>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89" name="Google Shape;89;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1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6"/>
          <p:cNvSpPr/>
          <p:nvPr>
            <p:ph idx="2" type="pic"/>
          </p:nvPr>
        </p:nvSpPr>
        <p:spPr>
          <a:xfrm>
            <a:off x="531884" y="2182807"/>
            <a:ext cx="2286000" cy="2286000"/>
          </a:xfrm>
          <a:prstGeom prst="rect">
            <a:avLst/>
          </a:prstGeom>
          <a:noFill/>
          <a:ln>
            <a:noFill/>
          </a:ln>
        </p:spPr>
      </p:sp>
      <p:sp>
        <p:nvSpPr>
          <p:cNvPr id="92" name="Google Shape;92;p16"/>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6"/>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94" name="Shape 94"/>
        <p:cNvGrpSpPr/>
        <p:nvPr/>
      </p:nvGrpSpPr>
      <p:grpSpPr>
        <a:xfrm>
          <a:off x="0" y="0"/>
          <a:ext cx="0" cy="0"/>
          <a:chOff x="0" y="0"/>
          <a:chExt cx="0" cy="0"/>
        </a:xfrm>
      </p:grpSpPr>
      <p:grpSp>
        <p:nvGrpSpPr>
          <p:cNvPr id="95" name="Google Shape;95;p17"/>
          <p:cNvGrpSpPr/>
          <p:nvPr/>
        </p:nvGrpSpPr>
        <p:grpSpPr>
          <a:xfrm>
            <a:off x="365759" y="1028377"/>
            <a:ext cx="11484864" cy="5509260"/>
            <a:chOff x="365759" y="1028377"/>
            <a:chExt cx="11484864" cy="5509260"/>
          </a:xfrm>
        </p:grpSpPr>
        <p:pic>
          <p:nvPicPr>
            <p:cNvPr id="96" name="Google Shape;96;p1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97" name="Google Shape;97;p17"/>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98" name="Google Shape;98;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7"/>
          <p:cNvSpPr/>
          <p:nvPr>
            <p:ph idx="2" type="pic"/>
          </p:nvPr>
        </p:nvSpPr>
        <p:spPr>
          <a:xfrm>
            <a:off x="531884" y="2182807"/>
            <a:ext cx="2286000" cy="2286000"/>
          </a:xfrm>
          <a:prstGeom prst="rect">
            <a:avLst/>
          </a:prstGeom>
          <a:noFill/>
          <a:ln>
            <a:noFill/>
          </a:ln>
        </p:spPr>
      </p:sp>
      <p:sp>
        <p:nvSpPr>
          <p:cNvPr id="101" name="Google Shape;101;p17"/>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7"/>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7"/>
          <p:cNvSpPr/>
          <p:nvPr>
            <p:ph idx="4" type="pic"/>
          </p:nvPr>
        </p:nvSpPr>
        <p:spPr>
          <a:xfrm>
            <a:off x="3483864" y="2798064"/>
            <a:ext cx="2011680" cy="2011680"/>
          </a:xfrm>
          <a:prstGeom prst="rect">
            <a:avLst/>
          </a:prstGeom>
          <a:noFill/>
          <a:ln>
            <a:noFill/>
          </a:ln>
        </p:spPr>
      </p:sp>
      <p:sp>
        <p:nvSpPr>
          <p:cNvPr id="104" name="Google Shape;104;p17"/>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7"/>
          <p:cNvSpPr/>
          <p:nvPr>
            <p:ph idx="6" type="pic"/>
          </p:nvPr>
        </p:nvSpPr>
        <p:spPr>
          <a:xfrm>
            <a:off x="6473952" y="2798064"/>
            <a:ext cx="2011680" cy="2011680"/>
          </a:xfrm>
          <a:prstGeom prst="rect">
            <a:avLst/>
          </a:prstGeom>
          <a:noFill/>
          <a:ln>
            <a:noFill/>
          </a:ln>
        </p:spPr>
      </p:sp>
      <p:sp>
        <p:nvSpPr>
          <p:cNvPr id="106" name="Google Shape;106;p17"/>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7"/>
          <p:cNvSpPr/>
          <p:nvPr>
            <p:ph idx="8" type="pic"/>
          </p:nvPr>
        </p:nvSpPr>
        <p:spPr>
          <a:xfrm>
            <a:off x="9454896" y="2798064"/>
            <a:ext cx="2011680" cy="2011680"/>
          </a:xfrm>
          <a:prstGeom prst="rect">
            <a:avLst/>
          </a:prstGeom>
          <a:noFill/>
          <a:ln>
            <a:noFill/>
          </a:ln>
        </p:spPr>
      </p:sp>
      <p:sp>
        <p:nvSpPr>
          <p:cNvPr id="108" name="Google Shape;108;p17"/>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2" name="Google Shape;112;p1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3" name="Google Shape;113;p18"/>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15" name="Shape 115"/>
        <p:cNvGrpSpPr/>
        <p:nvPr/>
      </p:nvGrpSpPr>
      <p:grpSpPr>
        <a:xfrm>
          <a:off x="0" y="0"/>
          <a:ext cx="0" cy="0"/>
          <a:chOff x="0" y="0"/>
          <a:chExt cx="0" cy="0"/>
        </a:xfrm>
      </p:grpSpPr>
      <p:sp>
        <p:nvSpPr>
          <p:cNvPr id="116" name="Google Shape;116;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8" name="Google Shape;118;p1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9" name="Google Shape;119;p19"/>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21" name="Shape 121"/>
        <p:cNvGrpSpPr/>
        <p:nvPr/>
      </p:nvGrpSpPr>
      <p:grpSpPr>
        <a:xfrm>
          <a:off x="0" y="0"/>
          <a:ext cx="0" cy="0"/>
          <a:chOff x="0" y="0"/>
          <a:chExt cx="0" cy="0"/>
        </a:xfrm>
      </p:grpSpPr>
      <p:sp>
        <p:nvSpPr>
          <p:cNvPr id="122" name="Google Shape;122;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2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4" name="Google Shape;124;p2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5" name="Google Shape;125;p20"/>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0"/>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 name="Google Shape;19;p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0" name="Google Shape;20;p3"/>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0" name="Google Shape;130;p21"/>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31" name="Google Shape;131;p21"/>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1"/>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1"/>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134" name="Shape 134"/>
        <p:cNvGrpSpPr/>
        <p:nvPr/>
      </p:nvGrpSpPr>
      <p:grpSpPr>
        <a:xfrm>
          <a:off x="0" y="0"/>
          <a:ext cx="0" cy="0"/>
          <a:chOff x="0" y="0"/>
          <a:chExt cx="0" cy="0"/>
        </a:xfrm>
      </p:grpSpPr>
      <p:pic>
        <p:nvPicPr>
          <p:cNvPr id="135" name="Google Shape;135;p22"/>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36" name="Google Shape;136;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2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2"/>
          <p:cNvSpPr txBox="1"/>
          <p:nvPr>
            <p:ph idx="1" type="body"/>
          </p:nvPr>
        </p:nvSpPr>
        <p:spPr>
          <a:xfrm>
            <a:off x="365760"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2"/>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2"/>
          <p:cNvSpPr txBox="1"/>
          <p:nvPr>
            <p:ph idx="3" type="body"/>
          </p:nvPr>
        </p:nvSpPr>
        <p:spPr>
          <a:xfrm>
            <a:off x="6163056"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2"/>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142" name="Shape 142"/>
        <p:cNvGrpSpPr/>
        <p:nvPr/>
      </p:nvGrpSpPr>
      <p:grpSpPr>
        <a:xfrm>
          <a:off x="0" y="0"/>
          <a:ext cx="0" cy="0"/>
          <a:chOff x="0" y="0"/>
          <a:chExt cx="0" cy="0"/>
        </a:xfrm>
      </p:grpSpPr>
      <p:pic>
        <p:nvPicPr>
          <p:cNvPr id="143" name="Google Shape;143;p23"/>
          <p:cNvPicPr preferRelativeResize="0"/>
          <p:nvPr/>
        </p:nvPicPr>
        <p:blipFill rotWithShape="1">
          <a:blip r:embed="rId2">
            <a:alphaModFix/>
          </a:blip>
          <a:srcRect b="0" l="0" r="50690" t="0"/>
          <a:stretch/>
        </p:blipFill>
        <p:spPr>
          <a:xfrm>
            <a:off x="365761" y="1059966"/>
            <a:ext cx="5663184" cy="459972"/>
          </a:xfrm>
          <a:prstGeom prst="rect">
            <a:avLst/>
          </a:prstGeom>
          <a:noFill/>
          <a:ln>
            <a:noFill/>
          </a:ln>
        </p:spPr>
      </p:pic>
      <p:sp>
        <p:nvSpPr>
          <p:cNvPr id="144" name="Google Shape;144;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2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23"/>
          <p:cNvSpPr txBox="1"/>
          <p:nvPr>
            <p:ph idx="1" type="body"/>
          </p:nvPr>
        </p:nvSpPr>
        <p:spPr>
          <a:xfrm>
            <a:off x="365761" y="1051560"/>
            <a:ext cx="5669279"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3"/>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23"/>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49" name="Shape 149"/>
        <p:cNvGrpSpPr/>
        <p:nvPr/>
      </p:nvGrpSpPr>
      <p:grpSpPr>
        <a:xfrm>
          <a:off x="0" y="0"/>
          <a:ext cx="0" cy="0"/>
          <a:chOff x="0" y="0"/>
          <a:chExt cx="0" cy="0"/>
        </a:xfrm>
      </p:grpSpPr>
      <p:grpSp>
        <p:nvGrpSpPr>
          <p:cNvPr id="150" name="Google Shape;150;p24"/>
          <p:cNvGrpSpPr/>
          <p:nvPr/>
        </p:nvGrpSpPr>
        <p:grpSpPr>
          <a:xfrm>
            <a:off x="365759" y="1028377"/>
            <a:ext cx="11484864" cy="2850096"/>
            <a:chOff x="365759" y="1028377"/>
            <a:chExt cx="11484864" cy="2850096"/>
          </a:xfrm>
        </p:grpSpPr>
        <p:pic>
          <p:nvPicPr>
            <p:cNvPr id="151" name="Google Shape;151;p24"/>
            <p:cNvPicPr preferRelativeResize="0"/>
            <p:nvPr/>
          </p:nvPicPr>
          <p:blipFill rotWithShape="1">
            <a:blip r:embed="rId2">
              <a:alphaModFix/>
            </a:blip>
            <a:srcRect b="0" l="0" r="0" t="0"/>
            <a:stretch/>
          </p:blipFill>
          <p:spPr>
            <a:xfrm>
              <a:off x="365760" y="3438144"/>
              <a:ext cx="11460480" cy="440329"/>
            </a:xfrm>
            <a:prstGeom prst="rect">
              <a:avLst/>
            </a:prstGeom>
            <a:noFill/>
            <a:ln>
              <a:noFill/>
            </a:ln>
          </p:spPr>
        </p:pic>
        <p:pic>
          <p:nvPicPr>
            <p:cNvPr id="152" name="Google Shape;152;p24"/>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153" name="Google Shape;153;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2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4"/>
          <p:cNvSpPr/>
          <p:nvPr>
            <p:ph idx="2" type="pic"/>
          </p:nvPr>
        </p:nvSpPr>
        <p:spPr>
          <a:xfrm>
            <a:off x="2057400" y="1097280"/>
            <a:ext cx="2286000" cy="2286000"/>
          </a:xfrm>
          <a:prstGeom prst="rect">
            <a:avLst/>
          </a:prstGeom>
          <a:noFill/>
          <a:ln>
            <a:noFill/>
          </a:ln>
        </p:spPr>
      </p:sp>
      <p:sp>
        <p:nvSpPr>
          <p:cNvPr id="156" name="Google Shape;156;p24"/>
          <p:cNvSpPr txBox="1"/>
          <p:nvPr>
            <p:ph idx="1" type="body"/>
          </p:nvPr>
        </p:nvSpPr>
        <p:spPr>
          <a:xfrm>
            <a:off x="365760"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4"/>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4"/>
          <p:cNvSpPr/>
          <p:nvPr>
            <p:ph idx="4" type="pic"/>
          </p:nvPr>
        </p:nvSpPr>
        <p:spPr>
          <a:xfrm>
            <a:off x="7891272" y="1097280"/>
            <a:ext cx="2286000" cy="2286000"/>
          </a:xfrm>
          <a:prstGeom prst="rect">
            <a:avLst/>
          </a:prstGeom>
          <a:noFill/>
          <a:ln>
            <a:noFill/>
          </a:ln>
        </p:spPr>
      </p:sp>
      <p:sp>
        <p:nvSpPr>
          <p:cNvPr id="159" name="Google Shape;159;p24"/>
          <p:cNvSpPr txBox="1"/>
          <p:nvPr>
            <p:ph idx="5" type="body"/>
          </p:nvPr>
        </p:nvSpPr>
        <p:spPr>
          <a:xfrm>
            <a:off x="6163056"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4"/>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161" name="Shape 161"/>
        <p:cNvGrpSpPr/>
        <p:nvPr/>
      </p:nvGrpSpPr>
      <p:grpSpPr>
        <a:xfrm>
          <a:off x="0" y="0"/>
          <a:ext cx="0" cy="0"/>
          <a:chOff x="0" y="0"/>
          <a:chExt cx="0" cy="0"/>
        </a:xfrm>
      </p:grpSpPr>
      <p:sp>
        <p:nvSpPr>
          <p:cNvPr id="162" name="Google Shape;162;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3" name="Google Shape;163;p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4" name="Google Shape;164;p2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65" name="Google Shape;165;p25"/>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25"/>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25"/>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70" name="Google Shape;170;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26"/>
          <p:cNvSpPr txBox="1"/>
          <p:nvPr>
            <p:ph idx="1" type="body"/>
          </p:nvPr>
        </p:nvSpPr>
        <p:spPr>
          <a:xfrm>
            <a:off x="365760"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26"/>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26"/>
          <p:cNvSpPr txBox="1"/>
          <p:nvPr>
            <p:ph idx="3" type="body"/>
          </p:nvPr>
        </p:nvSpPr>
        <p:spPr>
          <a:xfrm>
            <a:off x="4224528"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6"/>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26"/>
          <p:cNvSpPr txBox="1"/>
          <p:nvPr>
            <p:ph idx="5" type="body"/>
          </p:nvPr>
        </p:nvSpPr>
        <p:spPr>
          <a:xfrm>
            <a:off x="8083296"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26"/>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178" name="Shape 178"/>
        <p:cNvGrpSpPr/>
        <p:nvPr/>
      </p:nvGrpSpPr>
      <p:grpSpPr>
        <a:xfrm>
          <a:off x="0" y="0"/>
          <a:ext cx="0" cy="0"/>
          <a:chOff x="0" y="0"/>
          <a:chExt cx="0" cy="0"/>
        </a:xfrm>
      </p:grpSpPr>
      <p:grpSp>
        <p:nvGrpSpPr>
          <p:cNvPr id="179" name="Google Shape;179;p27"/>
          <p:cNvGrpSpPr/>
          <p:nvPr/>
        </p:nvGrpSpPr>
        <p:grpSpPr>
          <a:xfrm>
            <a:off x="353568" y="1028377"/>
            <a:ext cx="11497055" cy="4075392"/>
            <a:chOff x="353568" y="1028377"/>
            <a:chExt cx="11497055" cy="4075392"/>
          </a:xfrm>
        </p:grpSpPr>
        <p:pic>
          <p:nvPicPr>
            <p:cNvPr id="180" name="Google Shape;180;p27"/>
            <p:cNvPicPr preferRelativeResize="0"/>
            <p:nvPr/>
          </p:nvPicPr>
          <p:blipFill rotWithShape="1">
            <a:blip r:embed="rId2">
              <a:alphaModFix/>
            </a:blip>
            <a:srcRect b="0" l="0" r="0" t="0"/>
            <a:stretch/>
          </p:blipFill>
          <p:spPr>
            <a:xfrm>
              <a:off x="353568" y="4663440"/>
              <a:ext cx="11460480" cy="440329"/>
            </a:xfrm>
            <a:prstGeom prst="rect">
              <a:avLst/>
            </a:prstGeom>
            <a:noFill/>
            <a:ln>
              <a:noFill/>
            </a:ln>
          </p:spPr>
        </p:pic>
        <p:pic>
          <p:nvPicPr>
            <p:cNvPr id="181" name="Google Shape;181;p27"/>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182" name="Google Shape;182;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3" name="Google Shape;183;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27"/>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7"/>
          <p:cNvSpPr txBox="1"/>
          <p:nvPr>
            <p:ph idx="2" type="body"/>
          </p:nvPr>
        </p:nvSpPr>
        <p:spPr>
          <a:xfrm>
            <a:off x="365760"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6" name="Google Shape;186;p27"/>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7"/>
          <p:cNvSpPr txBox="1"/>
          <p:nvPr>
            <p:ph idx="4" type="body"/>
          </p:nvPr>
        </p:nvSpPr>
        <p:spPr>
          <a:xfrm>
            <a:off x="4224528"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8" name="Google Shape;188;p27"/>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27"/>
          <p:cNvSpPr txBox="1"/>
          <p:nvPr>
            <p:ph idx="6" type="body"/>
          </p:nvPr>
        </p:nvSpPr>
        <p:spPr>
          <a:xfrm>
            <a:off x="8083296"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190" name="Shape 190"/>
        <p:cNvGrpSpPr/>
        <p:nvPr/>
      </p:nvGrpSpPr>
      <p:grpSpPr>
        <a:xfrm>
          <a:off x="0" y="0"/>
          <a:ext cx="0" cy="0"/>
          <a:chOff x="0" y="0"/>
          <a:chExt cx="0" cy="0"/>
        </a:xfrm>
      </p:grpSpPr>
      <p:sp>
        <p:nvSpPr>
          <p:cNvPr id="191" name="Google Shape;191;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2" name="Google Shape;192;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3" name="Google Shape;193;p2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94" name="Google Shape;194;p28"/>
          <p:cNvSpPr/>
          <p:nvPr>
            <p:ph idx="2" type="pic"/>
          </p:nvPr>
        </p:nvSpPr>
        <p:spPr>
          <a:xfrm>
            <a:off x="1097280" y="2286000"/>
            <a:ext cx="2286000" cy="2286000"/>
          </a:xfrm>
          <a:prstGeom prst="rect">
            <a:avLst/>
          </a:prstGeom>
          <a:noFill/>
          <a:ln>
            <a:noFill/>
          </a:ln>
        </p:spPr>
      </p:sp>
      <p:sp>
        <p:nvSpPr>
          <p:cNvPr id="195" name="Google Shape;195;p28"/>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6" name="Google Shape;196;p28"/>
          <p:cNvSpPr/>
          <p:nvPr>
            <p:ph idx="3" type="pic"/>
          </p:nvPr>
        </p:nvSpPr>
        <p:spPr>
          <a:xfrm>
            <a:off x="4956048" y="2286000"/>
            <a:ext cx="2286000" cy="2286000"/>
          </a:xfrm>
          <a:prstGeom prst="rect">
            <a:avLst/>
          </a:prstGeom>
          <a:noFill/>
          <a:ln>
            <a:noFill/>
          </a:ln>
        </p:spPr>
      </p:sp>
      <p:sp>
        <p:nvSpPr>
          <p:cNvPr id="197" name="Google Shape;197;p28"/>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8" name="Google Shape;198;p28"/>
          <p:cNvSpPr/>
          <p:nvPr>
            <p:ph idx="5" type="pic"/>
          </p:nvPr>
        </p:nvSpPr>
        <p:spPr>
          <a:xfrm>
            <a:off x="8814816" y="2286000"/>
            <a:ext cx="2286000" cy="2286000"/>
          </a:xfrm>
          <a:prstGeom prst="rect">
            <a:avLst/>
          </a:prstGeom>
          <a:noFill/>
          <a:ln>
            <a:noFill/>
          </a:ln>
        </p:spPr>
      </p:sp>
      <p:sp>
        <p:nvSpPr>
          <p:cNvPr id="199" name="Google Shape;199;p28"/>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00" name="Shape 200"/>
        <p:cNvGrpSpPr/>
        <p:nvPr/>
      </p:nvGrpSpPr>
      <p:grpSpPr>
        <a:xfrm>
          <a:off x="0" y="0"/>
          <a:ext cx="0" cy="0"/>
          <a:chOff x="0" y="0"/>
          <a:chExt cx="0" cy="0"/>
        </a:xfrm>
      </p:grpSpPr>
      <p:sp>
        <p:nvSpPr>
          <p:cNvPr id="201" name="Google Shape;201;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3" name="Google Shape;203;p2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04" name="Google Shape;204;p29"/>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9"/>
          <p:cNvSpPr/>
          <p:nvPr>
            <p:ph idx="2" type="pic"/>
          </p:nvPr>
        </p:nvSpPr>
        <p:spPr>
          <a:xfrm>
            <a:off x="1097280" y="2286000"/>
            <a:ext cx="2286000" cy="2286000"/>
          </a:xfrm>
          <a:prstGeom prst="rect">
            <a:avLst/>
          </a:prstGeom>
          <a:noFill/>
          <a:ln>
            <a:noFill/>
          </a:ln>
        </p:spPr>
      </p:sp>
      <p:sp>
        <p:nvSpPr>
          <p:cNvPr id="206" name="Google Shape;206;p29"/>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7" name="Google Shape;207;p29"/>
          <p:cNvSpPr/>
          <p:nvPr>
            <p:ph idx="4" type="pic"/>
          </p:nvPr>
        </p:nvSpPr>
        <p:spPr>
          <a:xfrm>
            <a:off x="4956048" y="2286000"/>
            <a:ext cx="2286000" cy="2286000"/>
          </a:xfrm>
          <a:prstGeom prst="rect">
            <a:avLst/>
          </a:prstGeom>
          <a:noFill/>
          <a:ln>
            <a:noFill/>
          </a:ln>
        </p:spPr>
      </p:sp>
      <p:sp>
        <p:nvSpPr>
          <p:cNvPr id="208" name="Google Shape;208;p29"/>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 name="Google Shape;209;p29"/>
          <p:cNvSpPr/>
          <p:nvPr>
            <p:ph idx="6" type="pic"/>
          </p:nvPr>
        </p:nvSpPr>
        <p:spPr>
          <a:xfrm>
            <a:off x="8814816" y="2286000"/>
            <a:ext cx="2286000" cy="2286000"/>
          </a:xfrm>
          <a:prstGeom prst="rect">
            <a:avLst/>
          </a:prstGeom>
          <a:noFill/>
          <a:ln>
            <a:noFill/>
          </a:ln>
        </p:spPr>
      </p:sp>
      <p:sp>
        <p:nvSpPr>
          <p:cNvPr id="210" name="Google Shape;210;p29"/>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11" name="Shape 211"/>
        <p:cNvGrpSpPr/>
        <p:nvPr/>
      </p:nvGrpSpPr>
      <p:grpSpPr>
        <a:xfrm>
          <a:off x="0" y="0"/>
          <a:ext cx="0" cy="0"/>
          <a:chOff x="0" y="0"/>
          <a:chExt cx="0" cy="0"/>
        </a:xfrm>
      </p:grpSpPr>
      <p:sp>
        <p:nvSpPr>
          <p:cNvPr id="212" name="Google Shape;212;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4" name="Google Shape;214;p3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15" name="Google Shape;215;p30"/>
          <p:cNvSpPr/>
          <p:nvPr>
            <p:ph idx="2" type="pic"/>
          </p:nvPr>
        </p:nvSpPr>
        <p:spPr>
          <a:xfrm>
            <a:off x="1097280" y="1097280"/>
            <a:ext cx="2286000" cy="2286000"/>
          </a:xfrm>
          <a:prstGeom prst="rect">
            <a:avLst/>
          </a:prstGeom>
          <a:noFill/>
          <a:ln>
            <a:noFill/>
          </a:ln>
        </p:spPr>
      </p:sp>
      <p:sp>
        <p:nvSpPr>
          <p:cNvPr id="216" name="Google Shape;216;p30"/>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30"/>
          <p:cNvSpPr/>
          <p:nvPr>
            <p:ph idx="3" type="pic"/>
          </p:nvPr>
        </p:nvSpPr>
        <p:spPr>
          <a:xfrm>
            <a:off x="4956048" y="1097280"/>
            <a:ext cx="2286000" cy="2286000"/>
          </a:xfrm>
          <a:prstGeom prst="rect">
            <a:avLst/>
          </a:prstGeom>
          <a:noFill/>
          <a:ln>
            <a:noFill/>
          </a:ln>
        </p:spPr>
      </p:sp>
      <p:sp>
        <p:nvSpPr>
          <p:cNvPr id="218" name="Google Shape;218;p30"/>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30"/>
          <p:cNvSpPr/>
          <p:nvPr>
            <p:ph idx="5" type="pic"/>
          </p:nvPr>
        </p:nvSpPr>
        <p:spPr>
          <a:xfrm>
            <a:off x="8814816" y="1097280"/>
            <a:ext cx="2286000" cy="2286000"/>
          </a:xfrm>
          <a:prstGeom prst="rect">
            <a:avLst/>
          </a:prstGeom>
          <a:noFill/>
          <a:ln>
            <a:noFill/>
          </a:ln>
        </p:spPr>
      </p:sp>
      <p:sp>
        <p:nvSpPr>
          <p:cNvPr id="220" name="Google Shape;220;p30"/>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type="tx">
  <p:cSld name="TITLE_AND_BODY">
    <p:bg>
      <p:bgPr>
        <a:solidFill>
          <a:schemeClr val="lt1"/>
        </a:solid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23" name="Google Shape;23;p4"/>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24" name="Google Shape;24;p4"/>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21" name="Shape 221"/>
        <p:cNvGrpSpPr/>
        <p:nvPr/>
      </p:nvGrpSpPr>
      <p:grpSpPr>
        <a:xfrm>
          <a:off x="0" y="0"/>
          <a:ext cx="0" cy="0"/>
          <a:chOff x="0" y="0"/>
          <a:chExt cx="0" cy="0"/>
        </a:xfrm>
      </p:grpSpPr>
      <p:grpSp>
        <p:nvGrpSpPr>
          <p:cNvPr id="222" name="Google Shape;222;p31"/>
          <p:cNvGrpSpPr/>
          <p:nvPr/>
        </p:nvGrpSpPr>
        <p:grpSpPr>
          <a:xfrm>
            <a:off x="365759" y="1028377"/>
            <a:ext cx="11484864" cy="2840952"/>
            <a:chOff x="365759" y="1028377"/>
            <a:chExt cx="11484864" cy="2840952"/>
          </a:xfrm>
        </p:grpSpPr>
        <p:pic>
          <p:nvPicPr>
            <p:cNvPr id="223" name="Google Shape;223;p31"/>
            <p:cNvPicPr preferRelativeResize="0"/>
            <p:nvPr/>
          </p:nvPicPr>
          <p:blipFill rotWithShape="1">
            <a:blip r:embed="rId2">
              <a:alphaModFix/>
            </a:blip>
            <a:srcRect b="0" l="0" r="0" t="0"/>
            <a:stretch/>
          </p:blipFill>
          <p:spPr>
            <a:xfrm>
              <a:off x="365760" y="3429000"/>
              <a:ext cx="11460480" cy="440329"/>
            </a:xfrm>
            <a:prstGeom prst="rect">
              <a:avLst/>
            </a:prstGeom>
            <a:noFill/>
            <a:ln>
              <a:noFill/>
            </a:ln>
          </p:spPr>
        </p:pic>
        <p:pic>
          <p:nvPicPr>
            <p:cNvPr id="224" name="Google Shape;224;p31"/>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225" name="Google Shape;225;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31"/>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31"/>
          <p:cNvSpPr/>
          <p:nvPr>
            <p:ph idx="2" type="pic"/>
          </p:nvPr>
        </p:nvSpPr>
        <p:spPr>
          <a:xfrm>
            <a:off x="1097280" y="1097280"/>
            <a:ext cx="2286000" cy="2286000"/>
          </a:xfrm>
          <a:prstGeom prst="rect">
            <a:avLst/>
          </a:prstGeom>
          <a:noFill/>
          <a:ln>
            <a:noFill/>
          </a:ln>
        </p:spPr>
      </p:sp>
      <p:sp>
        <p:nvSpPr>
          <p:cNvPr id="228" name="Google Shape;228;p31"/>
          <p:cNvSpPr txBox="1"/>
          <p:nvPr>
            <p:ph idx="1" type="body"/>
          </p:nvPr>
        </p:nvSpPr>
        <p:spPr>
          <a:xfrm>
            <a:off x="365760"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9" name="Google Shape;229;p31"/>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31"/>
          <p:cNvSpPr/>
          <p:nvPr>
            <p:ph idx="4" type="pic"/>
          </p:nvPr>
        </p:nvSpPr>
        <p:spPr>
          <a:xfrm>
            <a:off x="4956048" y="1097280"/>
            <a:ext cx="2286000" cy="2286000"/>
          </a:xfrm>
          <a:prstGeom prst="rect">
            <a:avLst/>
          </a:prstGeom>
          <a:noFill/>
          <a:ln>
            <a:noFill/>
          </a:ln>
        </p:spPr>
      </p:sp>
      <p:sp>
        <p:nvSpPr>
          <p:cNvPr id="231" name="Google Shape;231;p31"/>
          <p:cNvSpPr txBox="1"/>
          <p:nvPr>
            <p:ph idx="5" type="body"/>
          </p:nvPr>
        </p:nvSpPr>
        <p:spPr>
          <a:xfrm>
            <a:off x="4224528"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2" name="Google Shape;232;p31"/>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31"/>
          <p:cNvSpPr/>
          <p:nvPr>
            <p:ph idx="7" type="pic"/>
          </p:nvPr>
        </p:nvSpPr>
        <p:spPr>
          <a:xfrm>
            <a:off x="8814816" y="1097280"/>
            <a:ext cx="2286000" cy="2286000"/>
          </a:xfrm>
          <a:prstGeom prst="rect">
            <a:avLst/>
          </a:prstGeom>
          <a:noFill/>
          <a:ln>
            <a:noFill/>
          </a:ln>
        </p:spPr>
      </p:sp>
      <p:sp>
        <p:nvSpPr>
          <p:cNvPr id="234" name="Google Shape;234;p31"/>
          <p:cNvSpPr txBox="1"/>
          <p:nvPr>
            <p:ph idx="8" type="body"/>
          </p:nvPr>
        </p:nvSpPr>
        <p:spPr>
          <a:xfrm>
            <a:off x="8101583"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5" name="Google Shape;235;p31"/>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236" name="Shape 236"/>
        <p:cNvGrpSpPr/>
        <p:nvPr/>
      </p:nvGrpSpPr>
      <p:grpSpPr>
        <a:xfrm>
          <a:off x="0" y="0"/>
          <a:ext cx="0" cy="0"/>
          <a:chOff x="0" y="0"/>
          <a:chExt cx="0" cy="0"/>
        </a:xfrm>
      </p:grpSpPr>
      <p:sp>
        <p:nvSpPr>
          <p:cNvPr id="237" name="Google Shape;237;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9" name="Google Shape;239;p3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40" name="Google Shape;240;p32"/>
          <p:cNvSpPr/>
          <p:nvPr>
            <p:ph idx="2" type="pic"/>
          </p:nvPr>
        </p:nvSpPr>
        <p:spPr>
          <a:xfrm>
            <a:off x="365760" y="1238846"/>
            <a:ext cx="1554480" cy="1554480"/>
          </a:xfrm>
          <a:prstGeom prst="rect">
            <a:avLst/>
          </a:prstGeom>
          <a:noFill/>
          <a:ln>
            <a:noFill/>
          </a:ln>
        </p:spPr>
      </p:sp>
      <p:sp>
        <p:nvSpPr>
          <p:cNvPr id="241" name="Google Shape;241;p32"/>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32"/>
          <p:cNvSpPr/>
          <p:nvPr>
            <p:ph idx="3" type="pic"/>
          </p:nvPr>
        </p:nvSpPr>
        <p:spPr>
          <a:xfrm>
            <a:off x="365760" y="3008944"/>
            <a:ext cx="1554480" cy="1554480"/>
          </a:xfrm>
          <a:prstGeom prst="rect">
            <a:avLst/>
          </a:prstGeom>
          <a:noFill/>
          <a:ln>
            <a:noFill/>
          </a:ln>
        </p:spPr>
      </p:sp>
      <p:sp>
        <p:nvSpPr>
          <p:cNvPr id="243" name="Google Shape;243;p32"/>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32"/>
          <p:cNvSpPr/>
          <p:nvPr>
            <p:ph idx="5" type="pic"/>
          </p:nvPr>
        </p:nvSpPr>
        <p:spPr>
          <a:xfrm>
            <a:off x="365760" y="4776114"/>
            <a:ext cx="1554480" cy="1554480"/>
          </a:xfrm>
          <a:prstGeom prst="rect">
            <a:avLst/>
          </a:prstGeom>
          <a:noFill/>
          <a:ln>
            <a:noFill/>
          </a:ln>
        </p:spPr>
      </p:sp>
      <p:sp>
        <p:nvSpPr>
          <p:cNvPr id="245" name="Google Shape;245;p32"/>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46" name="Shape 246"/>
        <p:cNvGrpSpPr/>
        <p:nvPr/>
      </p:nvGrpSpPr>
      <p:grpSpPr>
        <a:xfrm>
          <a:off x="0" y="0"/>
          <a:ext cx="0" cy="0"/>
          <a:chOff x="0" y="0"/>
          <a:chExt cx="0" cy="0"/>
        </a:xfrm>
      </p:grpSpPr>
      <p:sp>
        <p:nvSpPr>
          <p:cNvPr id="247" name="Google Shape;247;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8" name="Google Shape;248;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9" name="Google Shape;249;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0" name="Google Shape;250;p33"/>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3"/>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3"/>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33"/>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33"/>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33"/>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33"/>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33"/>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33"/>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3"/>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3"/>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33"/>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262" name="Shape 262"/>
        <p:cNvGrpSpPr/>
        <p:nvPr/>
      </p:nvGrpSpPr>
      <p:grpSpPr>
        <a:xfrm>
          <a:off x="0" y="0"/>
          <a:ext cx="0" cy="0"/>
          <a:chOff x="0" y="0"/>
          <a:chExt cx="0" cy="0"/>
        </a:xfrm>
      </p:grpSpPr>
      <p:sp>
        <p:nvSpPr>
          <p:cNvPr id="263" name="Google Shape;263;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4" name="Google Shape;264;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5" name="Google Shape;265;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66" name="Google Shape;266;p34"/>
          <p:cNvSpPr/>
          <p:nvPr>
            <p:ph idx="2" type="pic"/>
          </p:nvPr>
        </p:nvSpPr>
        <p:spPr>
          <a:xfrm>
            <a:off x="365760" y="1238846"/>
            <a:ext cx="1554480" cy="1554480"/>
          </a:xfrm>
          <a:prstGeom prst="rect">
            <a:avLst/>
          </a:prstGeom>
          <a:noFill/>
          <a:ln>
            <a:noFill/>
          </a:ln>
        </p:spPr>
      </p:sp>
      <p:sp>
        <p:nvSpPr>
          <p:cNvPr id="267" name="Google Shape;267;p34"/>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34"/>
          <p:cNvSpPr/>
          <p:nvPr>
            <p:ph idx="3" type="pic"/>
          </p:nvPr>
        </p:nvSpPr>
        <p:spPr>
          <a:xfrm>
            <a:off x="365760" y="3008944"/>
            <a:ext cx="1554480" cy="1554480"/>
          </a:xfrm>
          <a:prstGeom prst="rect">
            <a:avLst/>
          </a:prstGeom>
          <a:noFill/>
          <a:ln>
            <a:noFill/>
          </a:ln>
        </p:spPr>
      </p:sp>
      <p:sp>
        <p:nvSpPr>
          <p:cNvPr id="269" name="Google Shape;269;p34"/>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34"/>
          <p:cNvSpPr/>
          <p:nvPr>
            <p:ph idx="5" type="pic"/>
          </p:nvPr>
        </p:nvSpPr>
        <p:spPr>
          <a:xfrm>
            <a:off x="365760" y="4776114"/>
            <a:ext cx="1554480" cy="1554480"/>
          </a:xfrm>
          <a:prstGeom prst="rect">
            <a:avLst/>
          </a:prstGeom>
          <a:noFill/>
          <a:ln>
            <a:noFill/>
          </a:ln>
        </p:spPr>
      </p:sp>
      <p:sp>
        <p:nvSpPr>
          <p:cNvPr id="271" name="Google Shape;271;p34"/>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34"/>
          <p:cNvSpPr/>
          <p:nvPr>
            <p:ph idx="7" type="pic"/>
          </p:nvPr>
        </p:nvSpPr>
        <p:spPr>
          <a:xfrm>
            <a:off x="6205152" y="1238846"/>
            <a:ext cx="1554480" cy="1554480"/>
          </a:xfrm>
          <a:prstGeom prst="rect">
            <a:avLst/>
          </a:prstGeom>
          <a:noFill/>
          <a:ln>
            <a:noFill/>
          </a:ln>
        </p:spPr>
      </p:sp>
      <p:sp>
        <p:nvSpPr>
          <p:cNvPr id="273" name="Google Shape;273;p34"/>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34"/>
          <p:cNvSpPr/>
          <p:nvPr>
            <p:ph idx="9" type="pic"/>
          </p:nvPr>
        </p:nvSpPr>
        <p:spPr>
          <a:xfrm>
            <a:off x="6205152" y="3008944"/>
            <a:ext cx="1554480" cy="1554480"/>
          </a:xfrm>
          <a:prstGeom prst="rect">
            <a:avLst/>
          </a:prstGeom>
          <a:noFill/>
          <a:ln>
            <a:noFill/>
          </a:ln>
        </p:spPr>
      </p:sp>
      <p:sp>
        <p:nvSpPr>
          <p:cNvPr id="275" name="Google Shape;275;p34"/>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34"/>
          <p:cNvSpPr/>
          <p:nvPr>
            <p:ph idx="14" type="pic"/>
          </p:nvPr>
        </p:nvSpPr>
        <p:spPr>
          <a:xfrm>
            <a:off x="6205152" y="4776114"/>
            <a:ext cx="1554480" cy="1554480"/>
          </a:xfrm>
          <a:prstGeom prst="rect">
            <a:avLst/>
          </a:prstGeom>
          <a:noFill/>
          <a:ln>
            <a:noFill/>
          </a:ln>
        </p:spPr>
      </p:sp>
      <p:sp>
        <p:nvSpPr>
          <p:cNvPr id="277" name="Google Shape;277;p34"/>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278" name="Shape 278"/>
        <p:cNvGrpSpPr/>
        <p:nvPr/>
      </p:nvGrpSpPr>
      <p:grpSpPr>
        <a:xfrm>
          <a:off x="0" y="0"/>
          <a:ext cx="0" cy="0"/>
          <a:chOff x="0" y="0"/>
          <a:chExt cx="0" cy="0"/>
        </a:xfrm>
      </p:grpSpPr>
      <p:sp>
        <p:nvSpPr>
          <p:cNvPr id="279" name="Google Shape;279;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0" name="Google Shape;280;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1" name="Google Shape;281;p3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2" name="Google Shape;282;p35"/>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35"/>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35"/>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35"/>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286" name="Shape 286"/>
        <p:cNvGrpSpPr/>
        <p:nvPr/>
      </p:nvGrpSpPr>
      <p:grpSpPr>
        <a:xfrm>
          <a:off x="0" y="0"/>
          <a:ext cx="0" cy="0"/>
          <a:chOff x="0" y="0"/>
          <a:chExt cx="0" cy="0"/>
        </a:xfrm>
      </p:grpSpPr>
      <p:pic>
        <p:nvPicPr>
          <p:cNvPr id="287" name="Google Shape;287;p36"/>
          <p:cNvPicPr preferRelativeResize="0"/>
          <p:nvPr/>
        </p:nvPicPr>
        <p:blipFill rotWithShape="1">
          <a:blip r:embed="rId2">
            <a:alphaModFix/>
          </a:blip>
          <a:srcRect b="0" l="0" r="0" t="0"/>
          <a:stretch/>
        </p:blipFill>
        <p:spPr>
          <a:xfrm>
            <a:off x="365760" y="1051560"/>
            <a:ext cx="11484864" cy="457200"/>
          </a:xfrm>
          <a:prstGeom prst="rect">
            <a:avLst/>
          </a:prstGeom>
          <a:noFill/>
          <a:ln>
            <a:noFill/>
          </a:ln>
        </p:spPr>
      </p:pic>
      <p:sp>
        <p:nvSpPr>
          <p:cNvPr id="288" name="Google Shape;288;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36"/>
          <p:cNvSpPr txBox="1"/>
          <p:nvPr>
            <p:ph idx="1" type="body"/>
          </p:nvPr>
        </p:nvSpPr>
        <p:spPr>
          <a:xfrm>
            <a:off x="365760"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1" name="Google Shape;291;p36"/>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36"/>
          <p:cNvSpPr txBox="1"/>
          <p:nvPr>
            <p:ph idx="3" type="body"/>
          </p:nvPr>
        </p:nvSpPr>
        <p:spPr>
          <a:xfrm>
            <a:off x="3264408"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3" name="Google Shape;293;p36"/>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36"/>
          <p:cNvSpPr txBox="1"/>
          <p:nvPr>
            <p:ph idx="5" type="body"/>
          </p:nvPr>
        </p:nvSpPr>
        <p:spPr>
          <a:xfrm>
            <a:off x="6163056"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5" name="Google Shape;295;p36"/>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36"/>
          <p:cNvSpPr txBox="1"/>
          <p:nvPr>
            <p:ph idx="7" type="body"/>
          </p:nvPr>
        </p:nvSpPr>
        <p:spPr>
          <a:xfrm>
            <a:off x="9061704"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7" name="Google Shape;297;p36"/>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298" name="Shape 298"/>
        <p:cNvGrpSpPr/>
        <p:nvPr/>
      </p:nvGrpSpPr>
      <p:grpSpPr>
        <a:xfrm>
          <a:off x="0" y="0"/>
          <a:ext cx="0" cy="0"/>
          <a:chOff x="0" y="0"/>
          <a:chExt cx="0" cy="0"/>
        </a:xfrm>
      </p:grpSpPr>
      <p:sp>
        <p:nvSpPr>
          <p:cNvPr id="299" name="Google Shape;299;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1" name="Google Shape;301;p37"/>
          <p:cNvPicPr preferRelativeResize="0"/>
          <p:nvPr/>
        </p:nvPicPr>
        <p:blipFill rotWithShape="1">
          <a:blip r:embed="rId2">
            <a:alphaModFix/>
          </a:blip>
          <a:srcRect b="19987" l="0" r="1111" t="70015"/>
          <a:stretch/>
        </p:blipFill>
        <p:spPr>
          <a:xfrm>
            <a:off x="365760" y="1037751"/>
            <a:ext cx="11466576" cy="45719"/>
          </a:xfrm>
          <a:prstGeom prst="rect">
            <a:avLst/>
          </a:prstGeom>
          <a:noFill/>
          <a:ln>
            <a:noFill/>
          </a:ln>
        </p:spPr>
      </p:pic>
      <p:sp>
        <p:nvSpPr>
          <p:cNvPr id="302" name="Google Shape;302;p37"/>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3" name="Google Shape;303;p37"/>
          <p:cNvSpPr/>
          <p:nvPr>
            <p:ph idx="2" type="pic"/>
          </p:nvPr>
        </p:nvSpPr>
        <p:spPr>
          <a:xfrm>
            <a:off x="638603" y="2269331"/>
            <a:ext cx="2286000" cy="2286000"/>
          </a:xfrm>
          <a:prstGeom prst="rect">
            <a:avLst/>
          </a:prstGeom>
          <a:noFill/>
          <a:ln>
            <a:noFill/>
          </a:ln>
        </p:spPr>
      </p:sp>
      <p:sp>
        <p:nvSpPr>
          <p:cNvPr id="304" name="Google Shape;304;p37"/>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37"/>
          <p:cNvSpPr/>
          <p:nvPr>
            <p:ph idx="4" type="pic"/>
          </p:nvPr>
        </p:nvSpPr>
        <p:spPr>
          <a:xfrm>
            <a:off x="3537251" y="2269331"/>
            <a:ext cx="2286000" cy="2286000"/>
          </a:xfrm>
          <a:prstGeom prst="rect">
            <a:avLst/>
          </a:prstGeom>
          <a:noFill/>
          <a:ln>
            <a:noFill/>
          </a:ln>
        </p:spPr>
      </p:sp>
      <p:sp>
        <p:nvSpPr>
          <p:cNvPr id="306" name="Google Shape;306;p37"/>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37"/>
          <p:cNvSpPr/>
          <p:nvPr>
            <p:ph idx="6" type="pic"/>
          </p:nvPr>
        </p:nvSpPr>
        <p:spPr>
          <a:xfrm>
            <a:off x="6435899" y="2269331"/>
            <a:ext cx="2286000" cy="2286000"/>
          </a:xfrm>
          <a:prstGeom prst="rect">
            <a:avLst/>
          </a:prstGeom>
          <a:noFill/>
          <a:ln>
            <a:noFill/>
          </a:ln>
        </p:spPr>
      </p:sp>
      <p:sp>
        <p:nvSpPr>
          <p:cNvPr id="308" name="Google Shape;308;p37"/>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37"/>
          <p:cNvSpPr/>
          <p:nvPr>
            <p:ph idx="8" type="pic"/>
          </p:nvPr>
        </p:nvSpPr>
        <p:spPr>
          <a:xfrm>
            <a:off x="9334547" y="2269331"/>
            <a:ext cx="2286000" cy="2286000"/>
          </a:xfrm>
          <a:prstGeom prst="rect">
            <a:avLst/>
          </a:prstGeom>
          <a:noFill/>
          <a:ln>
            <a:noFill/>
          </a:ln>
        </p:spPr>
      </p:sp>
      <p:sp>
        <p:nvSpPr>
          <p:cNvPr id="310" name="Google Shape;310;p37"/>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11" name="Shape 311"/>
        <p:cNvGrpSpPr/>
        <p:nvPr/>
      </p:nvGrpSpPr>
      <p:grpSpPr>
        <a:xfrm>
          <a:off x="0" y="0"/>
          <a:ext cx="0" cy="0"/>
          <a:chOff x="0" y="0"/>
          <a:chExt cx="0" cy="0"/>
        </a:xfrm>
      </p:grpSpPr>
      <p:grpSp>
        <p:nvGrpSpPr>
          <p:cNvPr id="312" name="Google Shape;312;p38"/>
          <p:cNvGrpSpPr/>
          <p:nvPr/>
        </p:nvGrpSpPr>
        <p:grpSpPr>
          <a:xfrm>
            <a:off x="365759" y="1028377"/>
            <a:ext cx="11484865" cy="2877528"/>
            <a:chOff x="365759" y="1028377"/>
            <a:chExt cx="11484865" cy="2877528"/>
          </a:xfrm>
        </p:grpSpPr>
        <p:pic>
          <p:nvPicPr>
            <p:cNvPr id="313" name="Google Shape;313;p38"/>
            <p:cNvPicPr preferRelativeResize="0"/>
            <p:nvPr/>
          </p:nvPicPr>
          <p:blipFill rotWithShape="1">
            <a:blip r:embed="rId2">
              <a:alphaModFix/>
            </a:blip>
            <a:srcRect b="0" l="0" r="0" t="0"/>
            <a:stretch/>
          </p:blipFill>
          <p:spPr>
            <a:xfrm>
              <a:off x="365760" y="3448705"/>
              <a:ext cx="11484864" cy="457200"/>
            </a:xfrm>
            <a:prstGeom prst="rect">
              <a:avLst/>
            </a:prstGeom>
            <a:noFill/>
            <a:ln>
              <a:noFill/>
            </a:ln>
          </p:spPr>
        </p:pic>
        <p:pic>
          <p:nvPicPr>
            <p:cNvPr id="314" name="Google Shape;314;p38"/>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315" name="Google Shape;315;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38"/>
          <p:cNvSpPr/>
          <p:nvPr>
            <p:ph idx="2" type="pic"/>
          </p:nvPr>
        </p:nvSpPr>
        <p:spPr>
          <a:xfrm>
            <a:off x="617220" y="1097280"/>
            <a:ext cx="2286000" cy="2286000"/>
          </a:xfrm>
          <a:prstGeom prst="rect">
            <a:avLst/>
          </a:prstGeom>
          <a:noFill/>
          <a:ln>
            <a:noFill/>
          </a:ln>
        </p:spPr>
      </p:sp>
      <p:sp>
        <p:nvSpPr>
          <p:cNvPr id="318" name="Google Shape;318;p38"/>
          <p:cNvSpPr txBox="1"/>
          <p:nvPr>
            <p:ph idx="1" type="body"/>
          </p:nvPr>
        </p:nvSpPr>
        <p:spPr>
          <a:xfrm>
            <a:off x="3657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9" name="Google Shape;319;p38"/>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38"/>
          <p:cNvSpPr/>
          <p:nvPr>
            <p:ph idx="4" type="pic"/>
          </p:nvPr>
        </p:nvSpPr>
        <p:spPr>
          <a:xfrm>
            <a:off x="3512820" y="1097280"/>
            <a:ext cx="2286000" cy="2286000"/>
          </a:xfrm>
          <a:prstGeom prst="rect">
            <a:avLst/>
          </a:prstGeom>
          <a:noFill/>
          <a:ln>
            <a:noFill/>
          </a:ln>
        </p:spPr>
      </p:sp>
      <p:sp>
        <p:nvSpPr>
          <p:cNvPr id="321" name="Google Shape;321;p38"/>
          <p:cNvSpPr txBox="1"/>
          <p:nvPr>
            <p:ph idx="5" type="body"/>
          </p:nvPr>
        </p:nvSpPr>
        <p:spPr>
          <a:xfrm>
            <a:off x="32613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 name="Google Shape;322;p38"/>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38"/>
          <p:cNvSpPr/>
          <p:nvPr>
            <p:ph idx="7" type="pic"/>
          </p:nvPr>
        </p:nvSpPr>
        <p:spPr>
          <a:xfrm>
            <a:off x="6414516" y="1097280"/>
            <a:ext cx="2286000" cy="2286000"/>
          </a:xfrm>
          <a:prstGeom prst="rect">
            <a:avLst/>
          </a:prstGeom>
          <a:noFill/>
          <a:ln>
            <a:noFill/>
          </a:ln>
        </p:spPr>
      </p:sp>
      <p:sp>
        <p:nvSpPr>
          <p:cNvPr id="324" name="Google Shape;324;p38"/>
          <p:cNvSpPr txBox="1"/>
          <p:nvPr>
            <p:ph idx="8" type="body"/>
          </p:nvPr>
        </p:nvSpPr>
        <p:spPr>
          <a:xfrm>
            <a:off x="6163057"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5" name="Google Shape;325;p38"/>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38"/>
          <p:cNvSpPr/>
          <p:nvPr>
            <p:ph idx="13" type="pic"/>
          </p:nvPr>
        </p:nvSpPr>
        <p:spPr>
          <a:xfrm>
            <a:off x="9294876" y="1097280"/>
            <a:ext cx="2286000" cy="2286000"/>
          </a:xfrm>
          <a:prstGeom prst="rect">
            <a:avLst/>
          </a:prstGeom>
          <a:noFill/>
          <a:ln>
            <a:noFill/>
          </a:ln>
        </p:spPr>
      </p:sp>
      <p:sp>
        <p:nvSpPr>
          <p:cNvPr id="327" name="Google Shape;327;p38"/>
          <p:cNvSpPr txBox="1"/>
          <p:nvPr>
            <p:ph idx="14" type="subTitle"/>
          </p:nvPr>
        </p:nvSpPr>
        <p:spPr>
          <a:xfrm>
            <a:off x="9043416" y="3465576"/>
            <a:ext cx="2788920" cy="4403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28" name="Google Shape;328;p38"/>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329" name="Shape 329"/>
        <p:cNvGrpSpPr/>
        <p:nvPr/>
      </p:nvGrpSpPr>
      <p:grpSpPr>
        <a:xfrm>
          <a:off x="0" y="0"/>
          <a:ext cx="0" cy="0"/>
          <a:chOff x="0" y="0"/>
          <a:chExt cx="0" cy="0"/>
        </a:xfrm>
      </p:grpSpPr>
      <p:grpSp>
        <p:nvGrpSpPr>
          <p:cNvPr id="330" name="Google Shape;330;p39"/>
          <p:cNvGrpSpPr/>
          <p:nvPr/>
        </p:nvGrpSpPr>
        <p:grpSpPr>
          <a:xfrm>
            <a:off x="365759" y="1028377"/>
            <a:ext cx="11484865" cy="2347997"/>
            <a:chOff x="365759" y="1028377"/>
            <a:chExt cx="11484865" cy="2347997"/>
          </a:xfrm>
        </p:grpSpPr>
        <p:pic>
          <p:nvPicPr>
            <p:cNvPr id="331" name="Google Shape;331;p39"/>
            <p:cNvPicPr preferRelativeResize="0"/>
            <p:nvPr/>
          </p:nvPicPr>
          <p:blipFill rotWithShape="1">
            <a:blip r:embed="rId2">
              <a:alphaModFix/>
            </a:blip>
            <a:srcRect b="0" l="0" r="0" t="0"/>
            <a:stretch/>
          </p:blipFill>
          <p:spPr>
            <a:xfrm>
              <a:off x="365760" y="2919174"/>
              <a:ext cx="11484864" cy="457200"/>
            </a:xfrm>
            <a:prstGeom prst="rect">
              <a:avLst/>
            </a:prstGeom>
            <a:noFill/>
            <a:ln>
              <a:noFill/>
            </a:ln>
          </p:spPr>
        </p:pic>
        <p:pic>
          <p:nvPicPr>
            <p:cNvPr id="332" name="Google Shape;332;p39"/>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333" name="Google Shape;333;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4" name="Google Shape;334;p3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39"/>
          <p:cNvSpPr/>
          <p:nvPr>
            <p:ph idx="2" type="pic"/>
          </p:nvPr>
        </p:nvSpPr>
        <p:spPr>
          <a:xfrm>
            <a:off x="845820" y="1051560"/>
            <a:ext cx="1828800" cy="1828800"/>
          </a:xfrm>
          <a:prstGeom prst="rect">
            <a:avLst/>
          </a:prstGeom>
          <a:noFill/>
          <a:ln>
            <a:noFill/>
          </a:ln>
        </p:spPr>
      </p:sp>
      <p:sp>
        <p:nvSpPr>
          <p:cNvPr id="336" name="Google Shape;336;p39"/>
          <p:cNvSpPr txBox="1"/>
          <p:nvPr>
            <p:ph idx="1" type="body"/>
          </p:nvPr>
        </p:nvSpPr>
        <p:spPr>
          <a:xfrm>
            <a:off x="365760"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39"/>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39"/>
          <p:cNvSpPr/>
          <p:nvPr>
            <p:ph idx="4" type="pic"/>
          </p:nvPr>
        </p:nvSpPr>
        <p:spPr>
          <a:xfrm>
            <a:off x="3738372" y="1051560"/>
            <a:ext cx="1828800" cy="1828800"/>
          </a:xfrm>
          <a:prstGeom prst="rect">
            <a:avLst/>
          </a:prstGeom>
          <a:noFill/>
          <a:ln>
            <a:noFill/>
          </a:ln>
        </p:spPr>
      </p:sp>
      <p:sp>
        <p:nvSpPr>
          <p:cNvPr id="339" name="Google Shape;339;p39"/>
          <p:cNvSpPr txBox="1"/>
          <p:nvPr>
            <p:ph idx="5" type="body"/>
          </p:nvPr>
        </p:nvSpPr>
        <p:spPr>
          <a:xfrm>
            <a:off x="3258312"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39"/>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9"/>
          <p:cNvSpPr/>
          <p:nvPr>
            <p:ph idx="7" type="pic"/>
          </p:nvPr>
        </p:nvSpPr>
        <p:spPr>
          <a:xfrm>
            <a:off x="6630924" y="1051560"/>
            <a:ext cx="1828800" cy="1828800"/>
          </a:xfrm>
          <a:prstGeom prst="rect">
            <a:avLst/>
          </a:prstGeom>
          <a:noFill/>
          <a:ln>
            <a:noFill/>
          </a:ln>
        </p:spPr>
      </p:sp>
      <p:sp>
        <p:nvSpPr>
          <p:cNvPr id="342" name="Google Shape;342;p39"/>
          <p:cNvSpPr txBox="1"/>
          <p:nvPr>
            <p:ph idx="8" type="body"/>
          </p:nvPr>
        </p:nvSpPr>
        <p:spPr>
          <a:xfrm>
            <a:off x="6150864"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39"/>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39"/>
          <p:cNvSpPr/>
          <p:nvPr>
            <p:ph idx="13" type="pic"/>
          </p:nvPr>
        </p:nvSpPr>
        <p:spPr>
          <a:xfrm>
            <a:off x="9523476" y="1051560"/>
            <a:ext cx="1828800" cy="1828800"/>
          </a:xfrm>
          <a:prstGeom prst="rect">
            <a:avLst/>
          </a:prstGeom>
          <a:noFill/>
          <a:ln>
            <a:noFill/>
          </a:ln>
        </p:spPr>
      </p:sp>
      <p:sp>
        <p:nvSpPr>
          <p:cNvPr id="345" name="Google Shape;345;p39"/>
          <p:cNvSpPr txBox="1"/>
          <p:nvPr>
            <p:ph idx="14" type="body"/>
          </p:nvPr>
        </p:nvSpPr>
        <p:spPr>
          <a:xfrm>
            <a:off x="9043416"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39"/>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47" name="Shape 347"/>
        <p:cNvGrpSpPr/>
        <p:nvPr/>
      </p:nvGrpSpPr>
      <p:grpSpPr>
        <a:xfrm>
          <a:off x="0" y="0"/>
          <a:ext cx="0" cy="0"/>
          <a:chOff x="0" y="0"/>
          <a:chExt cx="0" cy="0"/>
        </a:xfrm>
      </p:grpSpPr>
      <p:grpSp>
        <p:nvGrpSpPr>
          <p:cNvPr id="348" name="Google Shape;348;p40"/>
          <p:cNvGrpSpPr/>
          <p:nvPr/>
        </p:nvGrpSpPr>
        <p:grpSpPr>
          <a:xfrm>
            <a:off x="365759" y="1028377"/>
            <a:ext cx="11484865" cy="4173818"/>
            <a:chOff x="365759" y="1028377"/>
            <a:chExt cx="11484865" cy="4173818"/>
          </a:xfrm>
        </p:grpSpPr>
        <p:pic>
          <p:nvPicPr>
            <p:cNvPr id="349" name="Google Shape;349;p4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350" name="Google Shape;350;p40"/>
            <p:cNvPicPr preferRelativeResize="0"/>
            <p:nvPr/>
          </p:nvPicPr>
          <p:blipFill rotWithShape="1">
            <a:blip r:embed="rId3">
              <a:alphaModFix/>
            </a:blip>
            <a:srcRect b="0" l="0" r="0" t="0"/>
            <a:stretch/>
          </p:blipFill>
          <p:spPr>
            <a:xfrm>
              <a:off x="365760" y="4744995"/>
              <a:ext cx="11484864" cy="457200"/>
            </a:xfrm>
            <a:prstGeom prst="rect">
              <a:avLst/>
            </a:prstGeom>
            <a:noFill/>
            <a:ln>
              <a:noFill/>
            </a:ln>
          </p:spPr>
        </p:pic>
      </p:grpSp>
      <p:sp>
        <p:nvSpPr>
          <p:cNvPr id="351" name="Google Shape;351;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2" name="Google Shape;352;p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40"/>
          <p:cNvSpPr/>
          <p:nvPr>
            <p:ph idx="2" type="pic"/>
          </p:nvPr>
        </p:nvSpPr>
        <p:spPr>
          <a:xfrm>
            <a:off x="365760" y="1835333"/>
            <a:ext cx="2788920" cy="2834640"/>
          </a:xfrm>
          <a:prstGeom prst="rect">
            <a:avLst/>
          </a:prstGeom>
          <a:noFill/>
          <a:ln>
            <a:noFill/>
          </a:ln>
        </p:spPr>
      </p:sp>
      <p:sp>
        <p:nvSpPr>
          <p:cNvPr id="354" name="Google Shape;354;p40"/>
          <p:cNvSpPr txBox="1"/>
          <p:nvPr>
            <p:ph idx="1" type="body"/>
          </p:nvPr>
        </p:nvSpPr>
        <p:spPr>
          <a:xfrm>
            <a:off x="365760"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 name="Google Shape;355;p40"/>
          <p:cNvSpPr/>
          <p:nvPr>
            <p:ph idx="3" type="pic"/>
          </p:nvPr>
        </p:nvSpPr>
        <p:spPr>
          <a:xfrm>
            <a:off x="3258312" y="1835333"/>
            <a:ext cx="2788920" cy="2834640"/>
          </a:xfrm>
          <a:prstGeom prst="rect">
            <a:avLst/>
          </a:prstGeom>
          <a:noFill/>
          <a:ln>
            <a:noFill/>
          </a:ln>
        </p:spPr>
      </p:sp>
      <p:sp>
        <p:nvSpPr>
          <p:cNvPr id="356" name="Google Shape;356;p40"/>
          <p:cNvSpPr txBox="1"/>
          <p:nvPr>
            <p:ph idx="4" type="body"/>
          </p:nvPr>
        </p:nvSpPr>
        <p:spPr>
          <a:xfrm>
            <a:off x="3258312"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7" name="Google Shape;357;p40"/>
          <p:cNvSpPr/>
          <p:nvPr>
            <p:ph idx="5" type="pic"/>
          </p:nvPr>
        </p:nvSpPr>
        <p:spPr>
          <a:xfrm>
            <a:off x="6150864" y="1835333"/>
            <a:ext cx="2788920" cy="2834640"/>
          </a:xfrm>
          <a:prstGeom prst="rect">
            <a:avLst/>
          </a:prstGeom>
          <a:noFill/>
          <a:ln>
            <a:noFill/>
          </a:ln>
        </p:spPr>
      </p:sp>
      <p:sp>
        <p:nvSpPr>
          <p:cNvPr id="358" name="Google Shape;358;p40"/>
          <p:cNvSpPr txBox="1"/>
          <p:nvPr>
            <p:ph idx="6" type="body"/>
          </p:nvPr>
        </p:nvSpPr>
        <p:spPr>
          <a:xfrm>
            <a:off x="6150864"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9" name="Google Shape;359;p40"/>
          <p:cNvSpPr/>
          <p:nvPr>
            <p:ph idx="7" type="pic"/>
          </p:nvPr>
        </p:nvSpPr>
        <p:spPr>
          <a:xfrm>
            <a:off x="9043416" y="1835333"/>
            <a:ext cx="2788920" cy="2834640"/>
          </a:xfrm>
          <a:prstGeom prst="rect">
            <a:avLst/>
          </a:prstGeom>
          <a:noFill/>
          <a:ln>
            <a:noFill/>
          </a:ln>
        </p:spPr>
      </p:sp>
      <p:sp>
        <p:nvSpPr>
          <p:cNvPr id="360" name="Google Shape;360;p40"/>
          <p:cNvSpPr txBox="1"/>
          <p:nvPr>
            <p:ph idx="8" type="body"/>
          </p:nvPr>
        </p:nvSpPr>
        <p:spPr>
          <a:xfrm>
            <a:off x="9043416"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9" name="Google Shape;29;p5"/>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61" name="Shape 361"/>
        <p:cNvGrpSpPr/>
        <p:nvPr/>
      </p:nvGrpSpPr>
      <p:grpSpPr>
        <a:xfrm>
          <a:off x="0" y="0"/>
          <a:ext cx="0" cy="0"/>
          <a:chOff x="0" y="0"/>
          <a:chExt cx="0" cy="0"/>
        </a:xfrm>
      </p:grpSpPr>
      <p:pic>
        <p:nvPicPr>
          <p:cNvPr id="362" name="Google Shape;362;p4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63" name="Google Shape;363;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64" name="Google Shape;364;p4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41"/>
          <p:cNvSpPr/>
          <p:nvPr>
            <p:ph idx="2" type="pic"/>
          </p:nvPr>
        </p:nvSpPr>
        <p:spPr>
          <a:xfrm>
            <a:off x="1516380" y="1211176"/>
            <a:ext cx="1828800" cy="1828800"/>
          </a:xfrm>
          <a:prstGeom prst="rect">
            <a:avLst/>
          </a:prstGeom>
          <a:noFill/>
          <a:ln>
            <a:noFill/>
          </a:ln>
        </p:spPr>
      </p:sp>
      <p:sp>
        <p:nvSpPr>
          <p:cNvPr id="366" name="Google Shape;366;p41"/>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41"/>
          <p:cNvSpPr/>
          <p:nvPr>
            <p:ph idx="3" type="pic"/>
          </p:nvPr>
        </p:nvSpPr>
        <p:spPr>
          <a:xfrm>
            <a:off x="5181600" y="1211176"/>
            <a:ext cx="1828800" cy="1828800"/>
          </a:xfrm>
          <a:prstGeom prst="rect">
            <a:avLst/>
          </a:prstGeom>
          <a:noFill/>
          <a:ln>
            <a:noFill/>
          </a:ln>
        </p:spPr>
      </p:sp>
      <p:sp>
        <p:nvSpPr>
          <p:cNvPr id="368" name="Google Shape;368;p41"/>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41"/>
          <p:cNvSpPr/>
          <p:nvPr>
            <p:ph idx="5" type="pic"/>
          </p:nvPr>
        </p:nvSpPr>
        <p:spPr>
          <a:xfrm>
            <a:off x="8852916" y="1211176"/>
            <a:ext cx="1828800" cy="1828800"/>
          </a:xfrm>
          <a:prstGeom prst="rect">
            <a:avLst/>
          </a:prstGeom>
          <a:noFill/>
          <a:ln>
            <a:noFill/>
          </a:ln>
        </p:spPr>
      </p:sp>
      <p:sp>
        <p:nvSpPr>
          <p:cNvPr id="370" name="Google Shape;370;p41"/>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p41"/>
          <p:cNvSpPr/>
          <p:nvPr>
            <p:ph idx="7" type="pic"/>
          </p:nvPr>
        </p:nvSpPr>
        <p:spPr>
          <a:xfrm>
            <a:off x="1516380" y="3866132"/>
            <a:ext cx="1828800" cy="1828800"/>
          </a:xfrm>
          <a:prstGeom prst="rect">
            <a:avLst/>
          </a:prstGeom>
          <a:noFill/>
          <a:ln>
            <a:noFill/>
          </a:ln>
        </p:spPr>
      </p:sp>
      <p:sp>
        <p:nvSpPr>
          <p:cNvPr id="372" name="Google Shape;372;p41"/>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41"/>
          <p:cNvSpPr/>
          <p:nvPr>
            <p:ph idx="9" type="pic"/>
          </p:nvPr>
        </p:nvSpPr>
        <p:spPr>
          <a:xfrm>
            <a:off x="5181600" y="3866132"/>
            <a:ext cx="1828800" cy="1828800"/>
          </a:xfrm>
          <a:prstGeom prst="rect">
            <a:avLst/>
          </a:prstGeom>
          <a:noFill/>
          <a:ln>
            <a:noFill/>
          </a:ln>
        </p:spPr>
      </p:sp>
      <p:sp>
        <p:nvSpPr>
          <p:cNvPr id="374" name="Google Shape;374;p41"/>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41"/>
          <p:cNvSpPr/>
          <p:nvPr>
            <p:ph idx="14" type="pic"/>
          </p:nvPr>
        </p:nvSpPr>
        <p:spPr>
          <a:xfrm>
            <a:off x="8852916" y="3866132"/>
            <a:ext cx="1828800" cy="1828800"/>
          </a:xfrm>
          <a:prstGeom prst="rect">
            <a:avLst/>
          </a:prstGeom>
          <a:noFill/>
          <a:ln>
            <a:noFill/>
          </a:ln>
        </p:spPr>
      </p:sp>
      <p:sp>
        <p:nvSpPr>
          <p:cNvPr id="376" name="Google Shape;376;p41"/>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77" name="Shape 377"/>
        <p:cNvGrpSpPr/>
        <p:nvPr/>
      </p:nvGrpSpPr>
      <p:grpSpPr>
        <a:xfrm>
          <a:off x="0" y="0"/>
          <a:ext cx="0" cy="0"/>
          <a:chOff x="0" y="0"/>
          <a:chExt cx="0" cy="0"/>
        </a:xfrm>
      </p:grpSpPr>
      <p:pic>
        <p:nvPicPr>
          <p:cNvPr id="378" name="Google Shape;378;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9" name="Google Shape;379;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80" name="Google Shape;380;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1" name="Google Shape;381;p42"/>
          <p:cNvSpPr/>
          <p:nvPr>
            <p:ph idx="2" type="pic"/>
          </p:nvPr>
        </p:nvSpPr>
        <p:spPr>
          <a:xfrm>
            <a:off x="640080" y="1162264"/>
            <a:ext cx="2286000" cy="2286000"/>
          </a:xfrm>
          <a:prstGeom prst="rect">
            <a:avLst/>
          </a:prstGeom>
          <a:noFill/>
          <a:ln>
            <a:noFill/>
          </a:ln>
        </p:spPr>
      </p:sp>
      <p:sp>
        <p:nvSpPr>
          <p:cNvPr id="382" name="Google Shape;382;p42"/>
          <p:cNvSpPr/>
          <p:nvPr>
            <p:ph idx="3" type="pic"/>
          </p:nvPr>
        </p:nvSpPr>
        <p:spPr>
          <a:xfrm>
            <a:off x="3517392" y="1162264"/>
            <a:ext cx="2286000" cy="2286000"/>
          </a:xfrm>
          <a:prstGeom prst="rect">
            <a:avLst/>
          </a:prstGeom>
          <a:noFill/>
          <a:ln>
            <a:noFill/>
          </a:ln>
        </p:spPr>
      </p:sp>
      <p:sp>
        <p:nvSpPr>
          <p:cNvPr id="383" name="Google Shape;383;p42"/>
          <p:cNvSpPr/>
          <p:nvPr>
            <p:ph idx="4" type="pic"/>
          </p:nvPr>
        </p:nvSpPr>
        <p:spPr>
          <a:xfrm>
            <a:off x="6394704" y="1162264"/>
            <a:ext cx="2286000" cy="2286000"/>
          </a:xfrm>
          <a:prstGeom prst="rect">
            <a:avLst/>
          </a:prstGeom>
          <a:noFill/>
          <a:ln>
            <a:noFill/>
          </a:ln>
        </p:spPr>
      </p:sp>
      <p:sp>
        <p:nvSpPr>
          <p:cNvPr id="384" name="Google Shape;384;p42"/>
          <p:cNvSpPr/>
          <p:nvPr>
            <p:ph idx="5" type="pic"/>
          </p:nvPr>
        </p:nvSpPr>
        <p:spPr>
          <a:xfrm>
            <a:off x="9272016" y="1162264"/>
            <a:ext cx="2286000" cy="2286000"/>
          </a:xfrm>
          <a:prstGeom prst="rect">
            <a:avLst/>
          </a:prstGeom>
          <a:noFill/>
          <a:ln>
            <a:noFill/>
          </a:ln>
        </p:spPr>
      </p:sp>
      <p:sp>
        <p:nvSpPr>
          <p:cNvPr id="385" name="Google Shape;385;p42"/>
          <p:cNvSpPr/>
          <p:nvPr>
            <p:ph idx="6" type="pic"/>
          </p:nvPr>
        </p:nvSpPr>
        <p:spPr>
          <a:xfrm>
            <a:off x="640080" y="3873273"/>
            <a:ext cx="2286000" cy="2286000"/>
          </a:xfrm>
          <a:prstGeom prst="rect">
            <a:avLst/>
          </a:prstGeom>
          <a:noFill/>
          <a:ln>
            <a:noFill/>
          </a:ln>
        </p:spPr>
      </p:sp>
      <p:sp>
        <p:nvSpPr>
          <p:cNvPr id="386" name="Google Shape;386;p42"/>
          <p:cNvSpPr/>
          <p:nvPr>
            <p:ph idx="7" type="pic"/>
          </p:nvPr>
        </p:nvSpPr>
        <p:spPr>
          <a:xfrm>
            <a:off x="3517392" y="3873273"/>
            <a:ext cx="2286000" cy="2286000"/>
          </a:xfrm>
          <a:prstGeom prst="rect">
            <a:avLst/>
          </a:prstGeom>
          <a:noFill/>
          <a:ln>
            <a:noFill/>
          </a:ln>
        </p:spPr>
      </p:sp>
      <p:sp>
        <p:nvSpPr>
          <p:cNvPr id="387" name="Google Shape;387;p42"/>
          <p:cNvSpPr/>
          <p:nvPr>
            <p:ph idx="8" type="pic"/>
          </p:nvPr>
        </p:nvSpPr>
        <p:spPr>
          <a:xfrm>
            <a:off x="6394704" y="3873273"/>
            <a:ext cx="2286000" cy="2286000"/>
          </a:xfrm>
          <a:prstGeom prst="rect">
            <a:avLst/>
          </a:prstGeom>
          <a:noFill/>
          <a:ln>
            <a:noFill/>
          </a:ln>
        </p:spPr>
      </p:sp>
      <p:sp>
        <p:nvSpPr>
          <p:cNvPr id="388" name="Google Shape;388;p42"/>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389" name="Shape 389"/>
        <p:cNvGrpSpPr/>
        <p:nvPr/>
      </p:nvGrpSpPr>
      <p:grpSpPr>
        <a:xfrm>
          <a:off x="0" y="0"/>
          <a:ext cx="0" cy="0"/>
          <a:chOff x="0" y="0"/>
          <a:chExt cx="0" cy="0"/>
        </a:xfrm>
      </p:grpSpPr>
      <p:pic>
        <p:nvPicPr>
          <p:cNvPr id="390" name="Google Shape;390;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91" name="Google Shape;391;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4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43"/>
          <p:cNvSpPr/>
          <p:nvPr>
            <p:ph idx="2" type="pic"/>
          </p:nvPr>
        </p:nvSpPr>
        <p:spPr>
          <a:xfrm>
            <a:off x="960120" y="1272940"/>
            <a:ext cx="1645920" cy="1648911"/>
          </a:xfrm>
          <a:prstGeom prst="rect">
            <a:avLst/>
          </a:prstGeom>
          <a:noFill/>
          <a:ln>
            <a:noFill/>
          </a:ln>
        </p:spPr>
      </p:sp>
      <p:sp>
        <p:nvSpPr>
          <p:cNvPr id="394" name="Google Shape;394;p43"/>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43"/>
          <p:cNvSpPr/>
          <p:nvPr>
            <p:ph idx="3" type="pic"/>
          </p:nvPr>
        </p:nvSpPr>
        <p:spPr>
          <a:xfrm>
            <a:off x="3837432" y="1272940"/>
            <a:ext cx="1645920" cy="1648911"/>
          </a:xfrm>
          <a:prstGeom prst="rect">
            <a:avLst/>
          </a:prstGeom>
          <a:noFill/>
          <a:ln>
            <a:noFill/>
          </a:ln>
        </p:spPr>
      </p:sp>
      <p:sp>
        <p:nvSpPr>
          <p:cNvPr id="396" name="Google Shape;396;p43"/>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43"/>
          <p:cNvSpPr/>
          <p:nvPr>
            <p:ph idx="5" type="pic"/>
          </p:nvPr>
        </p:nvSpPr>
        <p:spPr>
          <a:xfrm>
            <a:off x="6714744" y="1272940"/>
            <a:ext cx="1645920" cy="1648911"/>
          </a:xfrm>
          <a:prstGeom prst="rect">
            <a:avLst/>
          </a:prstGeom>
          <a:noFill/>
          <a:ln>
            <a:noFill/>
          </a:ln>
        </p:spPr>
      </p:sp>
      <p:sp>
        <p:nvSpPr>
          <p:cNvPr id="398" name="Google Shape;398;p43"/>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43"/>
          <p:cNvSpPr/>
          <p:nvPr>
            <p:ph idx="7" type="pic"/>
          </p:nvPr>
        </p:nvSpPr>
        <p:spPr>
          <a:xfrm>
            <a:off x="9592056" y="1272940"/>
            <a:ext cx="1645920" cy="1648911"/>
          </a:xfrm>
          <a:prstGeom prst="rect">
            <a:avLst/>
          </a:prstGeom>
          <a:noFill/>
          <a:ln>
            <a:noFill/>
          </a:ln>
        </p:spPr>
      </p:sp>
      <p:sp>
        <p:nvSpPr>
          <p:cNvPr id="400" name="Google Shape;400;p43"/>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43"/>
          <p:cNvSpPr/>
          <p:nvPr>
            <p:ph idx="9" type="pic"/>
          </p:nvPr>
        </p:nvSpPr>
        <p:spPr>
          <a:xfrm>
            <a:off x="960120" y="3814574"/>
            <a:ext cx="1645920" cy="1648911"/>
          </a:xfrm>
          <a:prstGeom prst="rect">
            <a:avLst/>
          </a:prstGeom>
          <a:noFill/>
          <a:ln>
            <a:noFill/>
          </a:ln>
        </p:spPr>
      </p:sp>
      <p:sp>
        <p:nvSpPr>
          <p:cNvPr id="402" name="Google Shape;402;p43"/>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43"/>
          <p:cNvSpPr/>
          <p:nvPr>
            <p:ph idx="14" type="pic"/>
          </p:nvPr>
        </p:nvSpPr>
        <p:spPr>
          <a:xfrm>
            <a:off x="3837432" y="3814574"/>
            <a:ext cx="1645920" cy="1648911"/>
          </a:xfrm>
          <a:prstGeom prst="rect">
            <a:avLst/>
          </a:prstGeom>
          <a:noFill/>
          <a:ln>
            <a:noFill/>
          </a:ln>
        </p:spPr>
      </p:sp>
      <p:sp>
        <p:nvSpPr>
          <p:cNvPr id="404" name="Google Shape;404;p43"/>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43"/>
          <p:cNvSpPr/>
          <p:nvPr>
            <p:ph idx="16" type="pic"/>
          </p:nvPr>
        </p:nvSpPr>
        <p:spPr>
          <a:xfrm>
            <a:off x="6714744" y="3814574"/>
            <a:ext cx="1645920" cy="1648911"/>
          </a:xfrm>
          <a:prstGeom prst="rect">
            <a:avLst/>
          </a:prstGeom>
          <a:noFill/>
          <a:ln>
            <a:noFill/>
          </a:ln>
        </p:spPr>
      </p:sp>
      <p:sp>
        <p:nvSpPr>
          <p:cNvPr id="406" name="Google Shape;406;p43"/>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43"/>
          <p:cNvSpPr/>
          <p:nvPr>
            <p:ph idx="18" type="pic"/>
          </p:nvPr>
        </p:nvSpPr>
        <p:spPr>
          <a:xfrm>
            <a:off x="9592056" y="3814574"/>
            <a:ext cx="1645920" cy="1648911"/>
          </a:xfrm>
          <a:prstGeom prst="rect">
            <a:avLst/>
          </a:prstGeom>
          <a:noFill/>
          <a:ln>
            <a:noFill/>
          </a:ln>
        </p:spPr>
      </p:sp>
      <p:sp>
        <p:nvSpPr>
          <p:cNvPr id="408" name="Google Shape;408;p43"/>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09" name="Shape 409"/>
        <p:cNvGrpSpPr/>
        <p:nvPr/>
      </p:nvGrpSpPr>
      <p:grpSpPr>
        <a:xfrm>
          <a:off x="0" y="0"/>
          <a:ext cx="0" cy="0"/>
          <a:chOff x="0" y="0"/>
          <a:chExt cx="0" cy="0"/>
        </a:xfrm>
      </p:grpSpPr>
      <p:grpSp>
        <p:nvGrpSpPr>
          <p:cNvPr id="410" name="Google Shape;410;p44"/>
          <p:cNvGrpSpPr/>
          <p:nvPr/>
        </p:nvGrpSpPr>
        <p:grpSpPr>
          <a:xfrm>
            <a:off x="365759" y="1028377"/>
            <a:ext cx="11484864" cy="4791549"/>
            <a:chOff x="365759" y="1028377"/>
            <a:chExt cx="11484864" cy="4791549"/>
          </a:xfrm>
        </p:grpSpPr>
        <p:pic>
          <p:nvPicPr>
            <p:cNvPr id="411" name="Google Shape;411;p44"/>
            <p:cNvPicPr preferRelativeResize="0"/>
            <p:nvPr/>
          </p:nvPicPr>
          <p:blipFill rotWithShape="1">
            <a:blip r:embed="rId2">
              <a:alphaModFix/>
            </a:blip>
            <a:srcRect b="0" l="0" r="0" t="0"/>
            <a:stretch/>
          </p:blipFill>
          <p:spPr>
            <a:xfrm>
              <a:off x="388620" y="2816120"/>
              <a:ext cx="11443716" cy="320040"/>
            </a:xfrm>
            <a:prstGeom prst="rect">
              <a:avLst/>
            </a:prstGeom>
            <a:noFill/>
            <a:ln>
              <a:noFill/>
            </a:ln>
          </p:spPr>
        </p:pic>
        <p:pic>
          <p:nvPicPr>
            <p:cNvPr id="412" name="Google Shape;412;p44"/>
            <p:cNvPicPr preferRelativeResize="0"/>
            <p:nvPr/>
          </p:nvPicPr>
          <p:blipFill rotWithShape="1">
            <a:blip r:embed="rId2">
              <a:alphaModFix/>
            </a:blip>
            <a:srcRect b="0" l="0" r="0" t="0"/>
            <a:stretch/>
          </p:blipFill>
          <p:spPr>
            <a:xfrm>
              <a:off x="388620" y="5499886"/>
              <a:ext cx="11443716" cy="320040"/>
            </a:xfrm>
            <a:prstGeom prst="rect">
              <a:avLst/>
            </a:prstGeom>
            <a:noFill/>
            <a:ln>
              <a:noFill/>
            </a:ln>
          </p:spPr>
        </p:pic>
        <p:pic>
          <p:nvPicPr>
            <p:cNvPr id="413" name="Google Shape;413;p44"/>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414" name="Google Shape;414;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15" name="Google Shape;415;p4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44"/>
          <p:cNvSpPr/>
          <p:nvPr>
            <p:ph idx="2" type="pic"/>
          </p:nvPr>
        </p:nvSpPr>
        <p:spPr>
          <a:xfrm>
            <a:off x="960120" y="1112520"/>
            <a:ext cx="1645920" cy="1648911"/>
          </a:xfrm>
          <a:prstGeom prst="rect">
            <a:avLst/>
          </a:prstGeom>
          <a:noFill/>
          <a:ln>
            <a:noFill/>
          </a:ln>
        </p:spPr>
      </p:sp>
      <p:sp>
        <p:nvSpPr>
          <p:cNvPr id="417" name="Google Shape;417;p44"/>
          <p:cNvSpPr txBox="1"/>
          <p:nvPr>
            <p:ph idx="1" type="body"/>
          </p:nvPr>
        </p:nvSpPr>
        <p:spPr>
          <a:xfrm>
            <a:off x="388620"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44"/>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44"/>
          <p:cNvSpPr/>
          <p:nvPr>
            <p:ph idx="4" type="pic"/>
          </p:nvPr>
        </p:nvSpPr>
        <p:spPr>
          <a:xfrm>
            <a:off x="3837432" y="1112520"/>
            <a:ext cx="1645920" cy="1648911"/>
          </a:xfrm>
          <a:prstGeom prst="rect">
            <a:avLst/>
          </a:prstGeom>
          <a:noFill/>
          <a:ln>
            <a:noFill/>
          </a:ln>
        </p:spPr>
      </p:sp>
      <p:sp>
        <p:nvSpPr>
          <p:cNvPr id="420" name="Google Shape;420;p44"/>
          <p:cNvSpPr txBox="1"/>
          <p:nvPr>
            <p:ph idx="5" type="body"/>
          </p:nvPr>
        </p:nvSpPr>
        <p:spPr>
          <a:xfrm>
            <a:off x="3265932"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44"/>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44"/>
          <p:cNvSpPr/>
          <p:nvPr>
            <p:ph idx="7" type="pic"/>
          </p:nvPr>
        </p:nvSpPr>
        <p:spPr>
          <a:xfrm>
            <a:off x="6714744" y="1112520"/>
            <a:ext cx="1645920" cy="1648911"/>
          </a:xfrm>
          <a:prstGeom prst="rect">
            <a:avLst/>
          </a:prstGeom>
          <a:noFill/>
          <a:ln>
            <a:noFill/>
          </a:ln>
        </p:spPr>
      </p:sp>
      <p:sp>
        <p:nvSpPr>
          <p:cNvPr id="423" name="Google Shape;423;p44"/>
          <p:cNvSpPr txBox="1"/>
          <p:nvPr>
            <p:ph idx="8" type="body"/>
          </p:nvPr>
        </p:nvSpPr>
        <p:spPr>
          <a:xfrm>
            <a:off x="6143244"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44"/>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5" name="Google Shape;425;p44"/>
          <p:cNvSpPr/>
          <p:nvPr>
            <p:ph idx="13" type="pic"/>
          </p:nvPr>
        </p:nvSpPr>
        <p:spPr>
          <a:xfrm>
            <a:off x="9592056" y="1112520"/>
            <a:ext cx="1645920" cy="1648911"/>
          </a:xfrm>
          <a:prstGeom prst="rect">
            <a:avLst/>
          </a:prstGeom>
          <a:noFill/>
          <a:ln>
            <a:noFill/>
          </a:ln>
        </p:spPr>
      </p:sp>
      <p:sp>
        <p:nvSpPr>
          <p:cNvPr id="426" name="Google Shape;426;p44"/>
          <p:cNvSpPr txBox="1"/>
          <p:nvPr>
            <p:ph idx="14" type="body"/>
          </p:nvPr>
        </p:nvSpPr>
        <p:spPr>
          <a:xfrm>
            <a:off x="9020556"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44"/>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 name="Google Shape;428;p44"/>
          <p:cNvSpPr/>
          <p:nvPr>
            <p:ph idx="16" type="pic"/>
          </p:nvPr>
        </p:nvSpPr>
        <p:spPr>
          <a:xfrm>
            <a:off x="960120" y="3814574"/>
            <a:ext cx="1645920" cy="1648911"/>
          </a:xfrm>
          <a:prstGeom prst="rect">
            <a:avLst/>
          </a:prstGeom>
          <a:noFill/>
          <a:ln>
            <a:noFill/>
          </a:ln>
        </p:spPr>
      </p:sp>
      <p:sp>
        <p:nvSpPr>
          <p:cNvPr id="429" name="Google Shape;429;p44"/>
          <p:cNvSpPr txBox="1"/>
          <p:nvPr>
            <p:ph idx="17" type="body"/>
          </p:nvPr>
        </p:nvSpPr>
        <p:spPr>
          <a:xfrm>
            <a:off x="388620"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44"/>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44"/>
          <p:cNvSpPr/>
          <p:nvPr>
            <p:ph idx="19" type="pic"/>
          </p:nvPr>
        </p:nvSpPr>
        <p:spPr>
          <a:xfrm>
            <a:off x="3837432" y="3814574"/>
            <a:ext cx="1645920" cy="1648911"/>
          </a:xfrm>
          <a:prstGeom prst="rect">
            <a:avLst/>
          </a:prstGeom>
          <a:noFill/>
          <a:ln>
            <a:noFill/>
          </a:ln>
        </p:spPr>
      </p:sp>
      <p:sp>
        <p:nvSpPr>
          <p:cNvPr id="432" name="Google Shape;432;p44"/>
          <p:cNvSpPr txBox="1"/>
          <p:nvPr>
            <p:ph idx="20" type="body"/>
          </p:nvPr>
        </p:nvSpPr>
        <p:spPr>
          <a:xfrm>
            <a:off x="3265932"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44"/>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4" name="Google Shape;434;p44"/>
          <p:cNvSpPr/>
          <p:nvPr>
            <p:ph idx="22" type="pic"/>
          </p:nvPr>
        </p:nvSpPr>
        <p:spPr>
          <a:xfrm>
            <a:off x="6714744" y="3814574"/>
            <a:ext cx="1645920" cy="1648911"/>
          </a:xfrm>
          <a:prstGeom prst="rect">
            <a:avLst/>
          </a:prstGeom>
          <a:noFill/>
          <a:ln>
            <a:noFill/>
          </a:ln>
        </p:spPr>
      </p:sp>
      <p:sp>
        <p:nvSpPr>
          <p:cNvPr id="435" name="Google Shape;435;p44"/>
          <p:cNvSpPr txBox="1"/>
          <p:nvPr>
            <p:ph idx="23" type="body"/>
          </p:nvPr>
        </p:nvSpPr>
        <p:spPr>
          <a:xfrm>
            <a:off x="6143244"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44"/>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44"/>
          <p:cNvSpPr/>
          <p:nvPr>
            <p:ph idx="25" type="pic"/>
          </p:nvPr>
        </p:nvSpPr>
        <p:spPr>
          <a:xfrm>
            <a:off x="9592056" y="3814574"/>
            <a:ext cx="1645920" cy="1648911"/>
          </a:xfrm>
          <a:prstGeom prst="rect">
            <a:avLst/>
          </a:prstGeom>
          <a:noFill/>
          <a:ln>
            <a:noFill/>
          </a:ln>
        </p:spPr>
      </p:sp>
      <p:sp>
        <p:nvSpPr>
          <p:cNvPr id="438" name="Google Shape;438;p44"/>
          <p:cNvSpPr txBox="1"/>
          <p:nvPr>
            <p:ph idx="26" type="body"/>
          </p:nvPr>
        </p:nvSpPr>
        <p:spPr>
          <a:xfrm>
            <a:off x="9020556"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44"/>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440" name="Shape 440"/>
        <p:cNvGrpSpPr/>
        <p:nvPr/>
      </p:nvGrpSpPr>
      <p:grpSpPr>
        <a:xfrm>
          <a:off x="0" y="0"/>
          <a:ext cx="0" cy="0"/>
          <a:chOff x="0" y="0"/>
          <a:chExt cx="0" cy="0"/>
        </a:xfrm>
      </p:grpSpPr>
      <p:sp>
        <p:nvSpPr>
          <p:cNvPr id="441" name="Google Shape;441;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42" name="Google Shape;442;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43" name="Google Shape;443;p4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44" name="Shape 444"/>
        <p:cNvGrpSpPr/>
        <p:nvPr/>
      </p:nvGrpSpPr>
      <p:grpSpPr>
        <a:xfrm>
          <a:off x="0" y="0"/>
          <a:ext cx="0" cy="0"/>
          <a:chOff x="0" y="0"/>
          <a:chExt cx="0" cy="0"/>
        </a:xfrm>
      </p:grpSpPr>
      <p:sp>
        <p:nvSpPr>
          <p:cNvPr id="445" name="Google Shape;445;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6" name="Google Shape;446;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47" name="Shape 447"/>
        <p:cNvGrpSpPr/>
        <p:nvPr/>
      </p:nvGrpSpPr>
      <p:grpSpPr>
        <a:xfrm>
          <a:off x="0" y="0"/>
          <a:ext cx="0" cy="0"/>
          <a:chOff x="0" y="0"/>
          <a:chExt cx="0" cy="0"/>
        </a:xfrm>
      </p:grpSpPr>
      <p:sp>
        <p:nvSpPr>
          <p:cNvPr id="448" name="Google Shape;448;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9" name="Google Shape;449;p47"/>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47"/>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51" name="Shape 451"/>
        <p:cNvGrpSpPr/>
        <p:nvPr/>
      </p:nvGrpSpPr>
      <p:grpSpPr>
        <a:xfrm>
          <a:off x="0" y="0"/>
          <a:ext cx="0" cy="0"/>
          <a:chOff x="0" y="0"/>
          <a:chExt cx="0" cy="0"/>
        </a:xfrm>
      </p:grpSpPr>
      <p:sp>
        <p:nvSpPr>
          <p:cNvPr id="452" name="Google Shape;452;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53" name="Google Shape;453;p48"/>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4" name="Google Shape;454;p48"/>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48"/>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48"/>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48"/>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48"/>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48"/>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8"/>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48"/>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8"/>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48"/>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48"/>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48"/>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48"/>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48"/>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48"/>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9" name="Google Shape;469;p4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2" name="Google Shape;472;p4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3" name="Google Shape;473;p4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4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4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49"/>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4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49"/>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4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49"/>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4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4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4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4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 name="Google Shape;485;p4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4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4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88" name="Shape 488"/>
        <p:cNvGrpSpPr/>
        <p:nvPr/>
      </p:nvGrpSpPr>
      <p:grpSpPr>
        <a:xfrm>
          <a:off x="0" y="0"/>
          <a:ext cx="0" cy="0"/>
          <a:chOff x="0" y="0"/>
          <a:chExt cx="0" cy="0"/>
        </a:xfrm>
      </p:grpSpPr>
      <p:sp>
        <p:nvSpPr>
          <p:cNvPr id="489" name="Google Shape;489;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0" name="Google Shape;490;p5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1" name="Google Shape;491;p50"/>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2" name="Google Shape;492;p50"/>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50"/>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4" name="Google Shape;494;p5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6"/>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4" name="Google Shape;34;p6"/>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7" name="Google Shape;497;p5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8" name="Google Shape;498;p5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1"/>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1"/>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501" name="Shape 501"/>
        <p:cNvGrpSpPr/>
        <p:nvPr/>
      </p:nvGrpSpPr>
      <p:grpSpPr>
        <a:xfrm>
          <a:off x="0" y="0"/>
          <a:ext cx="0" cy="0"/>
          <a:chOff x="0" y="0"/>
          <a:chExt cx="0" cy="0"/>
        </a:xfrm>
      </p:grpSpPr>
      <p:sp>
        <p:nvSpPr>
          <p:cNvPr id="502" name="Google Shape;502;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3" name="Google Shape;503;p52"/>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4" name="Google Shape;504;p52"/>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2"/>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2"/>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52"/>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52"/>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52"/>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52"/>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2"/>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2" name="Google Shape;512;p5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13" name="Shape 513"/>
        <p:cNvGrpSpPr/>
        <p:nvPr/>
      </p:nvGrpSpPr>
      <p:grpSpPr>
        <a:xfrm>
          <a:off x="0" y="0"/>
          <a:ext cx="0" cy="0"/>
          <a:chOff x="0" y="0"/>
          <a:chExt cx="0" cy="0"/>
        </a:xfrm>
      </p:grpSpPr>
      <p:sp>
        <p:nvSpPr>
          <p:cNvPr id="514" name="Google Shape;514;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5" name="Google Shape;515;p5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6" name="Google Shape;516;p5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5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5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24" name="Shape 524"/>
        <p:cNvGrpSpPr/>
        <p:nvPr/>
      </p:nvGrpSpPr>
      <p:grpSpPr>
        <a:xfrm>
          <a:off x="0" y="0"/>
          <a:ext cx="0" cy="0"/>
          <a:chOff x="0" y="0"/>
          <a:chExt cx="0" cy="0"/>
        </a:xfrm>
      </p:grpSpPr>
      <p:sp>
        <p:nvSpPr>
          <p:cNvPr id="525" name="Google Shape;525;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6" name="Google Shape;526;p54"/>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7" name="Google Shape;527;p54"/>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54"/>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54"/>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4"/>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4"/>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4"/>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4"/>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4"/>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4"/>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4"/>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4"/>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4"/>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4"/>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4"/>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54"/>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42" name="Google Shape;542;p54"/>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5" name="Google Shape;545;p55"/>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55"/>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5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5"/>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0" name="Google Shape;550;p5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5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5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5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5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6" name="Google Shape;556;p5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7" name="Google Shape;557;p5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8" name="Google Shape;558;p5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5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5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56"/>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56"/>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 name="Google Shape;565;p56"/>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56"/>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67" name="Google Shape;567;p56"/>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68" name="Shape 568"/>
        <p:cNvGrpSpPr/>
        <p:nvPr/>
      </p:nvGrpSpPr>
      <p:grpSpPr>
        <a:xfrm>
          <a:off x="0" y="0"/>
          <a:ext cx="0" cy="0"/>
          <a:chOff x="0" y="0"/>
          <a:chExt cx="0" cy="0"/>
        </a:xfrm>
      </p:grpSpPr>
      <p:sp>
        <p:nvSpPr>
          <p:cNvPr id="569" name="Google Shape;569;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0" name="Google Shape;570;p5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1" name="Google Shape;571;p57"/>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2" name="Google Shape;572;p5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3" name="Google Shape;573;p5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74" name="Shape 574"/>
        <p:cNvGrpSpPr/>
        <p:nvPr/>
      </p:nvGrpSpPr>
      <p:grpSpPr>
        <a:xfrm>
          <a:off x="0" y="0"/>
          <a:ext cx="0" cy="0"/>
          <a:chOff x="0" y="0"/>
          <a:chExt cx="0" cy="0"/>
        </a:xfrm>
      </p:grpSpPr>
      <p:sp>
        <p:nvSpPr>
          <p:cNvPr id="575" name="Google Shape;575;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6" name="Google Shape;576;p5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7" name="Google Shape;577;p5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78" name="Google Shape;578;p58"/>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79" name="Shape 579"/>
        <p:cNvGrpSpPr/>
        <p:nvPr/>
      </p:nvGrpSpPr>
      <p:grpSpPr>
        <a:xfrm>
          <a:off x="0" y="0"/>
          <a:ext cx="0" cy="0"/>
          <a:chOff x="0" y="0"/>
          <a:chExt cx="0" cy="0"/>
        </a:xfrm>
      </p:grpSpPr>
      <p:sp>
        <p:nvSpPr>
          <p:cNvPr id="580" name="Google Shape;580;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1" name="Google Shape;581;p59"/>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82" name="Google Shape;582;p59"/>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583" name="Google Shape;583;p59"/>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2"/>
        </a:solidFill>
      </p:bgPr>
    </p:bg>
    <p:spTree>
      <p:nvGrpSpPr>
        <p:cNvPr id="584" name="Shape 584"/>
        <p:cNvGrpSpPr/>
        <p:nvPr/>
      </p:nvGrpSpPr>
      <p:grpSpPr>
        <a:xfrm>
          <a:off x="0" y="0"/>
          <a:ext cx="0" cy="0"/>
          <a:chOff x="0" y="0"/>
          <a:chExt cx="0" cy="0"/>
        </a:xfrm>
      </p:grpSpPr>
      <p:sp>
        <p:nvSpPr>
          <p:cNvPr id="585" name="Google Shape;585;p60"/>
          <p:cNvSpPr txBox="1"/>
          <p:nvPr>
            <p:ph type="title"/>
          </p:nvPr>
        </p:nvSpPr>
        <p:spPr>
          <a:xfrm>
            <a:off x="365760" y="301751"/>
            <a:ext cx="6613109" cy="623568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6" name="Google Shape;586;p60"/>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60"/>
          <p:cNvSpPr/>
          <p:nvPr/>
        </p:nvSpPr>
        <p:spPr>
          <a:xfrm>
            <a:off x="7348648" y="978647"/>
            <a:ext cx="4360244" cy="4360244"/>
          </a:xfrm>
          <a:prstGeom prst="octagon">
            <a:avLst>
              <a:gd fmla="val 29289" name="adj"/>
            </a:avLst>
          </a:prstGeom>
          <a:solidFill>
            <a:srgbClr val="FF0000"/>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800" u="none" cap="none" strike="noStrike">
                <a:solidFill>
                  <a:schemeClr val="lt1"/>
                </a:solidFill>
                <a:latin typeface="Play"/>
                <a:ea typeface="Play"/>
                <a:cs typeface="Play"/>
                <a:sym typeface="Play"/>
              </a:rPr>
              <a:t>STOP</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7"/>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39" name="Google Shape;39;p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588" name="Shape 588"/>
        <p:cNvGrpSpPr/>
        <p:nvPr/>
      </p:nvGrpSpPr>
      <p:grpSpPr>
        <a:xfrm>
          <a:off x="0" y="0"/>
          <a:ext cx="0" cy="0"/>
          <a:chOff x="0" y="0"/>
          <a:chExt cx="0" cy="0"/>
        </a:xfrm>
      </p:grpSpPr>
      <p:sp>
        <p:nvSpPr>
          <p:cNvPr id="589" name="Google Shape;589;p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0" name="Google Shape;590;p6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91" name="Google Shape;591;p6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92" name="Google Shape;592;p61"/>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3" name="Google Shape;593;p61"/>
          <p:cNvSpPr/>
          <p:nvPr>
            <p:ph idx="2" type="pic"/>
          </p:nvPr>
        </p:nvSpPr>
        <p:spPr>
          <a:xfrm>
            <a:off x="8951074" y="2423160"/>
            <a:ext cx="2011680" cy="201168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594" name="Shape 594"/>
        <p:cNvGrpSpPr/>
        <p:nvPr/>
      </p:nvGrpSpPr>
      <p:grpSpPr>
        <a:xfrm>
          <a:off x="0" y="0"/>
          <a:ext cx="0" cy="0"/>
          <a:chOff x="0" y="0"/>
          <a:chExt cx="0" cy="0"/>
        </a:xfrm>
      </p:grpSpPr>
      <p:sp>
        <p:nvSpPr>
          <p:cNvPr id="595" name="Google Shape;595;p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6" name="Google Shape;596;p62"/>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7" name="Google Shape;597;p62"/>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8"/>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44" name="Google Shape;44;p8"/>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49" name="Google Shape;49;p9"/>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10"/>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0"/>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0"/>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 name="Google Shape;55;p10"/>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slideLayout" Target="../slideLayouts/slideLayout6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65" Type="http://schemas.openxmlformats.org/officeDocument/2006/relationships/theme" Target="../theme/theme2.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9" name="Google Shape;9;p1"/>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0" name="Google Shape;10;p1"/>
          <p:cNvPicPr preferRelativeResize="0"/>
          <p:nvPr/>
        </p:nvPicPr>
        <p:blipFill rotWithShape="1">
          <a:blip r:embed="rId3">
            <a:alphaModFix/>
          </a:blip>
          <a:srcRect b="0" l="0" r="0" t="0"/>
          <a:stretch/>
        </p:blipFill>
        <p:spPr>
          <a:xfrm>
            <a:off x="3787140" y="6446520"/>
            <a:ext cx="4610100" cy="3111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 id="2147483708" r:id="rId6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DelphineMeera/Predict-students-dropout-and-academic-succ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3"/>
          <p:cNvSpPr txBox="1"/>
          <p:nvPr>
            <p:ph type="title"/>
          </p:nvPr>
        </p:nvSpPr>
        <p:spPr>
          <a:xfrm>
            <a:off x="457200" y="1051550"/>
            <a:ext cx="8093400" cy="21963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50000"/>
              <a:buFont typeface="Play"/>
              <a:buNone/>
            </a:pPr>
            <a:r>
              <a:rPr lang="en-US"/>
              <a:t>C</a:t>
            </a:r>
            <a:r>
              <a:rPr lang="en-US" sz="3200"/>
              <a:t>loud Computing for Data Analysis Final Project</a:t>
            </a:r>
            <a:br>
              <a:rPr lang="en-US" sz="3200"/>
            </a:br>
            <a:br>
              <a:rPr lang="en-US" sz="3200"/>
            </a:br>
            <a:r>
              <a:rPr lang="en-US" sz="3200"/>
              <a:t>University of North Carolina at Charlotte</a:t>
            </a:r>
            <a:br>
              <a:rPr lang="en-US" sz="3200"/>
            </a:br>
            <a:endParaRPr sz="3200"/>
          </a:p>
        </p:txBody>
      </p:sp>
      <p:sp>
        <p:nvSpPr>
          <p:cNvPr id="603" name="Google Shape;603;p63"/>
          <p:cNvSpPr txBox="1"/>
          <p:nvPr>
            <p:ph idx="1" type="body"/>
          </p:nvPr>
        </p:nvSpPr>
        <p:spPr>
          <a:xfrm>
            <a:off x="457200" y="2905553"/>
            <a:ext cx="6557400" cy="2930700"/>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chemeClr val="dk1"/>
              </a:buClr>
              <a:buSzPts val="852"/>
              <a:buFont typeface="Arial"/>
              <a:buNone/>
            </a:pPr>
            <a:r>
              <a:rPr lang="en-US" sz="1800"/>
              <a:t>Ramit Aditya</a:t>
            </a:r>
            <a:endParaRPr sz="1800"/>
          </a:p>
          <a:p>
            <a:pPr indent="0" lvl="0" marL="0" rtl="0" algn="l">
              <a:lnSpc>
                <a:spcPct val="70000"/>
              </a:lnSpc>
              <a:spcBef>
                <a:spcPts val="0"/>
              </a:spcBef>
              <a:spcAft>
                <a:spcPts val="0"/>
              </a:spcAft>
              <a:buClr>
                <a:schemeClr val="dk1"/>
              </a:buClr>
              <a:buSzPts val="852"/>
              <a:buFont typeface="Arial"/>
              <a:buNone/>
            </a:pPr>
            <a:r>
              <a:rPr lang="en-US" sz="1800"/>
              <a:t>Anirudh Cheruvu</a:t>
            </a:r>
            <a:endParaRPr sz="1800"/>
          </a:p>
          <a:p>
            <a:pPr indent="0" lvl="0" marL="0" rtl="0" algn="l">
              <a:lnSpc>
                <a:spcPct val="70000"/>
              </a:lnSpc>
              <a:spcBef>
                <a:spcPts val="0"/>
              </a:spcBef>
              <a:spcAft>
                <a:spcPts val="0"/>
              </a:spcAft>
              <a:buClr>
                <a:schemeClr val="dk1"/>
              </a:buClr>
              <a:buSzPts val="852"/>
              <a:buFont typeface="Arial"/>
              <a:buNone/>
            </a:pPr>
            <a:r>
              <a:rPr lang="en-US" sz="1800"/>
              <a:t>Mounisha Bolla</a:t>
            </a:r>
            <a:endParaRPr sz="1800"/>
          </a:p>
          <a:p>
            <a:pPr indent="0" lvl="0" marL="0" rtl="0" algn="l">
              <a:lnSpc>
                <a:spcPct val="70000"/>
              </a:lnSpc>
              <a:spcBef>
                <a:spcPts val="0"/>
              </a:spcBef>
              <a:spcAft>
                <a:spcPts val="0"/>
              </a:spcAft>
              <a:buClr>
                <a:schemeClr val="dk1"/>
              </a:buClr>
              <a:buSzPts val="852"/>
              <a:buFont typeface="Arial"/>
              <a:buNone/>
            </a:pPr>
            <a:r>
              <a:rPr lang="en-US" sz="1800"/>
              <a:t>Amirthavarshini</a:t>
            </a:r>
            <a:r>
              <a:rPr lang="en-US" sz="1800"/>
              <a:t> Dhanavel</a:t>
            </a:r>
            <a:endParaRPr sz="1800"/>
          </a:p>
          <a:p>
            <a:pPr indent="0" lvl="0" marL="0" rtl="0" algn="l">
              <a:lnSpc>
                <a:spcPct val="70000"/>
              </a:lnSpc>
              <a:spcBef>
                <a:spcPts val="0"/>
              </a:spcBef>
              <a:spcAft>
                <a:spcPts val="0"/>
              </a:spcAft>
              <a:buClr>
                <a:schemeClr val="dk1"/>
              </a:buClr>
              <a:buSzPts val="852"/>
              <a:buNone/>
            </a:pPr>
            <a:r>
              <a:rPr lang="en-US" sz="1800"/>
              <a:t>Delphine Antony Muthu</a:t>
            </a:r>
            <a:endParaRPr sz="1800"/>
          </a:p>
          <a:p>
            <a:pPr indent="0" lvl="0" marL="0" rtl="0" algn="l">
              <a:lnSpc>
                <a:spcPct val="70000"/>
              </a:lnSpc>
              <a:spcBef>
                <a:spcPts val="0"/>
              </a:spcBef>
              <a:spcAft>
                <a:spcPts val="0"/>
              </a:spcAft>
              <a:buClr>
                <a:schemeClr val="dk1"/>
              </a:buClr>
              <a:buSzPts val="852"/>
              <a:buNone/>
            </a:pPr>
            <a:r>
              <a:t/>
            </a:r>
            <a:endParaRPr sz="1800"/>
          </a:p>
          <a:p>
            <a:pPr indent="0" lvl="0" marL="0" rtl="0" algn="l">
              <a:lnSpc>
                <a:spcPct val="70000"/>
              </a:lnSpc>
              <a:spcBef>
                <a:spcPts val="0"/>
              </a:spcBef>
              <a:spcAft>
                <a:spcPts val="0"/>
              </a:spcAft>
              <a:buClr>
                <a:schemeClr val="lt1"/>
              </a:buClr>
              <a:buSzPts val="2480"/>
              <a:buNone/>
            </a:pPr>
            <a:r>
              <a:t/>
            </a:r>
            <a:endParaRPr sz="1800"/>
          </a:p>
          <a:p>
            <a:pPr indent="0" lvl="0" marL="0" rtl="0" algn="l">
              <a:lnSpc>
                <a:spcPct val="70000"/>
              </a:lnSpc>
              <a:spcBef>
                <a:spcPts val="0"/>
              </a:spcBef>
              <a:spcAft>
                <a:spcPts val="0"/>
              </a:spcAft>
              <a:buClr>
                <a:schemeClr val="lt1"/>
              </a:buClr>
              <a:buSzPts val="2480"/>
              <a:buNone/>
            </a:pPr>
            <a:r>
              <a:rPr b="1" lang="en-US" sz="2000"/>
              <a:t>Predicting students </a:t>
            </a:r>
            <a:r>
              <a:rPr b="1" lang="en-US" sz="2000"/>
              <a:t>dropout</a:t>
            </a:r>
            <a:r>
              <a:rPr b="1" lang="en-US" sz="2000"/>
              <a:t> and academic success</a:t>
            </a:r>
            <a:endParaRPr b="1" sz="2000"/>
          </a:p>
          <a:p>
            <a:pPr indent="0" lvl="0" marL="0" rtl="0" algn="l">
              <a:lnSpc>
                <a:spcPct val="70000"/>
              </a:lnSpc>
              <a:spcBef>
                <a:spcPts val="0"/>
              </a:spcBef>
              <a:spcAft>
                <a:spcPts val="0"/>
              </a:spcAft>
              <a:buClr>
                <a:schemeClr val="lt1"/>
              </a:buClr>
              <a:buSzPts val="2480"/>
              <a:buNone/>
            </a:pPr>
            <a:r>
              <a:t/>
            </a:r>
            <a:endParaRPr sz="2000"/>
          </a:p>
          <a:p>
            <a:pPr indent="0" lvl="0" marL="0" rtl="0" algn="l">
              <a:lnSpc>
                <a:spcPct val="70000"/>
              </a:lnSpc>
              <a:spcBef>
                <a:spcPts val="0"/>
              </a:spcBef>
              <a:spcAft>
                <a:spcPts val="0"/>
              </a:spcAft>
              <a:buClr>
                <a:schemeClr val="lt1"/>
              </a:buClr>
              <a:buSzPts val="2480"/>
              <a:buNone/>
            </a:pPr>
            <a:r>
              <a:t/>
            </a:r>
            <a:endParaRPr sz="2000"/>
          </a:p>
        </p:txBody>
      </p:sp>
      <p:pic>
        <p:nvPicPr>
          <p:cNvPr descr="From the Owls to the All-in-C | Inside UNC Charlotte | UNC Charlotte" id="604" name="Google Shape;604;p63"/>
          <p:cNvPicPr preferRelativeResize="0"/>
          <p:nvPr/>
        </p:nvPicPr>
        <p:blipFill rotWithShape="1">
          <a:blip r:embed="rId3">
            <a:alphaModFix/>
          </a:blip>
          <a:srcRect b="0" l="0" r="0" t="0"/>
          <a:stretch/>
        </p:blipFill>
        <p:spPr>
          <a:xfrm>
            <a:off x="9698039" y="291993"/>
            <a:ext cx="1486033" cy="9466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2"/>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67" name="Google Shape;667;p72"/>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Plotted the Gender and count of Target</a:t>
            </a:r>
            <a:endParaRPr/>
          </a:p>
        </p:txBody>
      </p:sp>
      <p:pic>
        <p:nvPicPr>
          <p:cNvPr id="668" name="Google Shape;668;p72"/>
          <p:cNvPicPr preferRelativeResize="0"/>
          <p:nvPr/>
        </p:nvPicPr>
        <p:blipFill>
          <a:blip r:embed="rId3">
            <a:alphaModFix/>
          </a:blip>
          <a:stretch>
            <a:fillRect/>
          </a:stretch>
        </p:blipFill>
        <p:spPr>
          <a:xfrm>
            <a:off x="2011688" y="1866900"/>
            <a:ext cx="8067675" cy="312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3"/>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74" name="Google Shape;674;p73"/>
          <p:cNvSpPr txBox="1"/>
          <p:nvPr>
            <p:ph type="title"/>
          </p:nvPr>
        </p:nvSpPr>
        <p:spPr>
          <a:xfrm>
            <a:off x="365750" y="89899"/>
            <a:ext cx="11466600" cy="943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Bar graph to show the number of students enrolled at each age section </a:t>
            </a:r>
            <a:endParaRPr/>
          </a:p>
        </p:txBody>
      </p:sp>
      <p:pic>
        <p:nvPicPr>
          <p:cNvPr id="675" name="Google Shape;675;p73"/>
          <p:cNvPicPr preferRelativeResize="0"/>
          <p:nvPr/>
        </p:nvPicPr>
        <p:blipFill>
          <a:blip r:embed="rId3">
            <a:alphaModFix/>
          </a:blip>
          <a:stretch>
            <a:fillRect/>
          </a:stretch>
        </p:blipFill>
        <p:spPr>
          <a:xfrm>
            <a:off x="1456600" y="1585875"/>
            <a:ext cx="7305099" cy="416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4"/>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81" name="Google Shape;681;p74"/>
          <p:cNvSpPr txBox="1"/>
          <p:nvPr>
            <p:ph type="title"/>
          </p:nvPr>
        </p:nvSpPr>
        <p:spPr>
          <a:xfrm>
            <a:off x="365760" y="301752"/>
            <a:ext cx="11466600" cy="731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2640"/>
              <a:t>Distribution of number of students who graduated, enrolled, dropped out in each gender</a:t>
            </a:r>
            <a:endParaRPr sz="2640"/>
          </a:p>
        </p:txBody>
      </p:sp>
      <p:pic>
        <p:nvPicPr>
          <p:cNvPr id="682" name="Google Shape;682;p74"/>
          <p:cNvPicPr preferRelativeResize="0"/>
          <p:nvPr/>
        </p:nvPicPr>
        <p:blipFill rotWithShape="1">
          <a:blip r:embed="rId3">
            <a:alphaModFix/>
          </a:blip>
          <a:srcRect b="-29617" l="0" r="-24610" t="0"/>
          <a:stretch/>
        </p:blipFill>
        <p:spPr>
          <a:xfrm>
            <a:off x="2368700" y="1771325"/>
            <a:ext cx="8478300" cy="498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5"/>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88" name="Google Shape;688;p75"/>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Neural Network model with Simple Dense Layer</a:t>
            </a:r>
            <a:r>
              <a:rPr lang="en-US"/>
              <a:t>s</a:t>
            </a:r>
            <a:endParaRPr/>
          </a:p>
        </p:txBody>
      </p:sp>
      <p:sp>
        <p:nvSpPr>
          <p:cNvPr id="689" name="Google Shape;689;p75"/>
          <p:cNvSpPr txBox="1"/>
          <p:nvPr>
            <p:ph idx="1" type="body"/>
          </p:nvPr>
        </p:nvSpPr>
        <p:spPr>
          <a:xfrm>
            <a:off x="365760" y="1097280"/>
            <a:ext cx="11466600" cy="533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2700"/>
              <a:t>Training and Validation Loss:</a:t>
            </a:r>
            <a:endParaRPr b="1" sz="2700"/>
          </a:p>
          <a:p>
            <a:pPr indent="-400050" lvl="0" marL="457200" rtl="0" algn="l">
              <a:spcBef>
                <a:spcPts val="1200"/>
              </a:spcBef>
              <a:spcAft>
                <a:spcPts val="0"/>
              </a:spcAft>
              <a:buSzPts val="2700"/>
              <a:buChar char="•"/>
            </a:pPr>
            <a:r>
              <a:rPr lang="en-US" sz="2700"/>
              <a:t>The training loss decreases sharply and then plateaus, showing the model is learning effectively from the training data.</a:t>
            </a:r>
            <a:endParaRPr sz="2700"/>
          </a:p>
          <a:p>
            <a:pPr indent="-400050" lvl="0" marL="457200" rtl="0" algn="l">
              <a:spcBef>
                <a:spcPts val="0"/>
              </a:spcBef>
              <a:spcAft>
                <a:spcPts val="0"/>
              </a:spcAft>
              <a:buSzPts val="2700"/>
              <a:buChar char="•"/>
            </a:pPr>
            <a:r>
              <a:rPr lang="en-US" sz="2700"/>
              <a:t>Training and Validation Accuracy:</a:t>
            </a:r>
            <a:endParaRPr sz="2700"/>
          </a:p>
          <a:p>
            <a:pPr indent="-400050" lvl="0" marL="457200" rtl="0" algn="l">
              <a:spcBef>
                <a:spcPts val="0"/>
              </a:spcBef>
              <a:spcAft>
                <a:spcPts val="0"/>
              </a:spcAft>
              <a:buSzPts val="2700"/>
              <a:buChar char="•"/>
            </a:pPr>
            <a:r>
              <a:rPr lang="en-US" sz="2700"/>
              <a:t>The training accuracy increases consistently, indicating learning over time.</a:t>
            </a:r>
            <a:endParaRPr sz="2700"/>
          </a:p>
          <a:p>
            <a:pPr indent="-400050" lvl="0" marL="457200" rtl="0" algn="l">
              <a:spcBef>
                <a:spcPts val="0"/>
              </a:spcBef>
              <a:spcAft>
                <a:spcPts val="0"/>
              </a:spcAft>
              <a:buSzPts val="2700"/>
              <a:buChar char="•"/>
            </a:pPr>
            <a:r>
              <a:rPr lang="en-US" sz="2700"/>
              <a:t>The validation accuracy also increases reaching 78.28%, but with some fluctuations, suggesting that the model may not generalize as well to new data.</a:t>
            </a:r>
            <a:endParaRPr sz="2700"/>
          </a:p>
          <a:p>
            <a:pPr indent="-400050" lvl="0" marL="457200" rtl="0" algn="l">
              <a:spcBef>
                <a:spcPts val="0"/>
              </a:spcBef>
              <a:spcAft>
                <a:spcPts val="0"/>
              </a:spcAft>
              <a:buSzPts val="2700"/>
              <a:buChar char="•"/>
            </a:pPr>
            <a:r>
              <a:rPr lang="en-US" sz="2700"/>
              <a:t>On testing dataset, model achieves an accuracy of 73.81%</a:t>
            </a:r>
            <a:endParaRPr sz="2700"/>
          </a:p>
          <a:p>
            <a:pPr indent="0" lvl="0" marL="0" rtl="0" algn="l">
              <a:spcBef>
                <a:spcPts val="1200"/>
              </a:spcBef>
              <a:spcAft>
                <a:spcPts val="1200"/>
              </a:spcAft>
              <a:buNone/>
            </a:pPr>
            <a:r>
              <a:t/>
            </a:r>
            <a:endParaRPr sz="2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6"/>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95" name="Google Shape;695;p76"/>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Neural Network model with Simple Dense Layers</a:t>
            </a:r>
            <a:endParaRPr/>
          </a:p>
        </p:txBody>
      </p:sp>
      <p:sp>
        <p:nvSpPr>
          <p:cNvPr id="696" name="Google Shape;696;p76"/>
          <p:cNvSpPr txBox="1"/>
          <p:nvPr>
            <p:ph idx="1" type="body"/>
          </p:nvPr>
        </p:nvSpPr>
        <p:spPr>
          <a:xfrm>
            <a:off x="365760" y="1097280"/>
            <a:ext cx="11466600" cy="5331000"/>
          </a:xfrm>
          <a:prstGeom prst="rect">
            <a:avLst/>
          </a:prstGeom>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t/>
            </a:r>
            <a:endParaRPr sz="2600"/>
          </a:p>
          <a:p>
            <a:pPr indent="0" lvl="0" marL="0" rtl="0" algn="l">
              <a:lnSpc>
                <a:spcPct val="80000"/>
              </a:lnSpc>
              <a:spcBef>
                <a:spcPts val="1200"/>
              </a:spcBef>
              <a:spcAft>
                <a:spcPts val="0"/>
              </a:spcAft>
              <a:buNone/>
            </a:pPr>
            <a:r>
              <a:t/>
            </a:r>
            <a:endParaRPr sz="2600"/>
          </a:p>
          <a:p>
            <a:pPr indent="0" lvl="0" marL="0" rtl="0" algn="l">
              <a:lnSpc>
                <a:spcPct val="80000"/>
              </a:lnSpc>
              <a:spcBef>
                <a:spcPts val="1200"/>
              </a:spcBef>
              <a:spcAft>
                <a:spcPts val="0"/>
              </a:spcAft>
              <a:buNone/>
            </a:pPr>
            <a:r>
              <a:t/>
            </a:r>
            <a:endParaRPr sz="2600"/>
          </a:p>
          <a:p>
            <a:pPr indent="0" lvl="0" marL="0" rtl="0" algn="l">
              <a:lnSpc>
                <a:spcPct val="80000"/>
              </a:lnSpc>
              <a:spcBef>
                <a:spcPts val="1200"/>
              </a:spcBef>
              <a:spcAft>
                <a:spcPts val="0"/>
              </a:spcAft>
              <a:buNone/>
            </a:pPr>
            <a:r>
              <a:t/>
            </a:r>
            <a:endParaRPr sz="2600"/>
          </a:p>
          <a:p>
            <a:pPr indent="0" lvl="0" marL="0" rtl="0" algn="l">
              <a:lnSpc>
                <a:spcPct val="80000"/>
              </a:lnSpc>
              <a:spcBef>
                <a:spcPts val="1200"/>
              </a:spcBef>
              <a:spcAft>
                <a:spcPts val="0"/>
              </a:spcAft>
              <a:buNone/>
            </a:pPr>
            <a:r>
              <a:t/>
            </a:r>
            <a:endParaRPr sz="2600"/>
          </a:p>
          <a:p>
            <a:pPr indent="0" lvl="0" marL="0" rtl="0" algn="l">
              <a:lnSpc>
                <a:spcPct val="80000"/>
              </a:lnSpc>
              <a:spcBef>
                <a:spcPts val="1200"/>
              </a:spcBef>
              <a:spcAft>
                <a:spcPts val="0"/>
              </a:spcAft>
              <a:buNone/>
            </a:pPr>
            <a:r>
              <a:t/>
            </a:r>
            <a:endParaRPr sz="2600"/>
          </a:p>
          <a:p>
            <a:pPr indent="0" lvl="0" marL="0" rtl="0" algn="l">
              <a:lnSpc>
                <a:spcPct val="80000"/>
              </a:lnSpc>
              <a:spcBef>
                <a:spcPts val="1200"/>
              </a:spcBef>
              <a:spcAft>
                <a:spcPts val="0"/>
              </a:spcAft>
              <a:buNone/>
            </a:pPr>
            <a:r>
              <a:t/>
            </a:r>
            <a:endParaRPr sz="2600"/>
          </a:p>
          <a:p>
            <a:pPr indent="0" lvl="0" marL="0" rtl="0" algn="l">
              <a:lnSpc>
                <a:spcPct val="80000"/>
              </a:lnSpc>
              <a:spcBef>
                <a:spcPts val="1200"/>
              </a:spcBef>
              <a:spcAft>
                <a:spcPts val="0"/>
              </a:spcAft>
              <a:buNone/>
            </a:pPr>
            <a:r>
              <a:t/>
            </a:r>
            <a:endParaRPr sz="2600"/>
          </a:p>
          <a:p>
            <a:pPr indent="0" lvl="0" marL="0" rtl="0" algn="l">
              <a:lnSpc>
                <a:spcPct val="80000"/>
              </a:lnSpc>
              <a:spcBef>
                <a:spcPts val="1200"/>
              </a:spcBef>
              <a:spcAft>
                <a:spcPts val="0"/>
              </a:spcAft>
              <a:buNone/>
            </a:pPr>
            <a:r>
              <a:rPr lang="en-US" sz="2600"/>
              <a:t>   </a:t>
            </a:r>
            <a:endParaRPr sz="2600"/>
          </a:p>
          <a:p>
            <a:pPr indent="0" lvl="0" marL="0" rtl="0" algn="l">
              <a:lnSpc>
                <a:spcPct val="80000"/>
              </a:lnSpc>
              <a:spcBef>
                <a:spcPts val="1200"/>
              </a:spcBef>
              <a:spcAft>
                <a:spcPts val="0"/>
              </a:spcAft>
              <a:buNone/>
            </a:pPr>
            <a:r>
              <a:rPr lang="en-US" sz="2600"/>
              <a:t>  </a:t>
            </a:r>
            <a:endParaRPr sz="2600"/>
          </a:p>
          <a:p>
            <a:pPr indent="0" lvl="0" marL="0" rtl="0" algn="l">
              <a:lnSpc>
                <a:spcPct val="80000"/>
              </a:lnSpc>
              <a:spcBef>
                <a:spcPts val="1200"/>
              </a:spcBef>
              <a:spcAft>
                <a:spcPts val="1200"/>
              </a:spcAft>
              <a:buNone/>
            </a:pPr>
            <a:r>
              <a:rPr lang="en-US" sz="2600"/>
              <a:t>Fig.</a:t>
            </a:r>
            <a:r>
              <a:rPr lang="en-US" sz="2500"/>
              <a:t>Training and validation loss                    Fig.</a:t>
            </a:r>
            <a:r>
              <a:rPr lang="en-US" sz="2500">
                <a:solidFill>
                  <a:schemeClr val="dk2"/>
                </a:solidFill>
              </a:rPr>
              <a:t>Training and validation accuracy</a:t>
            </a:r>
            <a:endParaRPr sz="2500"/>
          </a:p>
        </p:txBody>
      </p:sp>
      <p:pic>
        <p:nvPicPr>
          <p:cNvPr id="697" name="Google Shape;697;p76"/>
          <p:cNvPicPr preferRelativeResize="0"/>
          <p:nvPr/>
        </p:nvPicPr>
        <p:blipFill>
          <a:blip r:embed="rId3">
            <a:alphaModFix/>
          </a:blip>
          <a:stretch>
            <a:fillRect/>
          </a:stretch>
        </p:blipFill>
        <p:spPr>
          <a:xfrm>
            <a:off x="929425" y="1825424"/>
            <a:ext cx="4442125" cy="3874700"/>
          </a:xfrm>
          <a:prstGeom prst="rect">
            <a:avLst/>
          </a:prstGeom>
          <a:noFill/>
          <a:ln>
            <a:noFill/>
          </a:ln>
        </p:spPr>
      </p:pic>
      <p:pic>
        <p:nvPicPr>
          <p:cNvPr id="698" name="Google Shape;698;p76"/>
          <p:cNvPicPr preferRelativeResize="0"/>
          <p:nvPr/>
        </p:nvPicPr>
        <p:blipFill>
          <a:blip r:embed="rId4">
            <a:alphaModFix/>
          </a:blip>
          <a:stretch>
            <a:fillRect/>
          </a:stretch>
        </p:blipFill>
        <p:spPr>
          <a:xfrm>
            <a:off x="7417396" y="1825425"/>
            <a:ext cx="3579054" cy="387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7"/>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04" name="Google Shape;704;p77"/>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Logistic regression model</a:t>
            </a:r>
            <a:endParaRPr/>
          </a:p>
        </p:txBody>
      </p:sp>
      <p:sp>
        <p:nvSpPr>
          <p:cNvPr id="705" name="Google Shape;705;p77"/>
          <p:cNvSpPr txBox="1"/>
          <p:nvPr>
            <p:ph idx="1" type="body"/>
          </p:nvPr>
        </p:nvSpPr>
        <p:spPr>
          <a:xfrm>
            <a:off x="365760" y="1097280"/>
            <a:ext cx="11466600" cy="5331000"/>
          </a:xfrm>
          <a:prstGeom prst="rect">
            <a:avLst/>
          </a:prstGeom>
        </p:spPr>
        <p:txBody>
          <a:bodyPr anchorCtr="0" anchor="t" bIns="45700" lIns="91425" spcFirstLastPara="1" rIns="91425" wrap="square" tIns="45700">
            <a:normAutofit lnSpcReduction="10000"/>
          </a:bodyPr>
          <a:lstStyle/>
          <a:p>
            <a:pPr indent="-406400" lvl="0" marL="457200" rtl="0" algn="l">
              <a:spcBef>
                <a:spcPts val="0"/>
              </a:spcBef>
              <a:spcAft>
                <a:spcPts val="0"/>
              </a:spcAft>
              <a:buSzPts val="2800"/>
              <a:buChar char="•"/>
            </a:pPr>
            <a:r>
              <a:rPr lang="en-US"/>
              <a:t>The logistic regression model initially performed for an accuracy 88.1% which needed hyperparameter tuning to increase the accuracy.</a:t>
            </a:r>
            <a:endParaRPr/>
          </a:p>
          <a:p>
            <a:pPr indent="-406400" lvl="0" marL="457200" rtl="0" algn="l">
              <a:spcBef>
                <a:spcPts val="0"/>
              </a:spcBef>
              <a:spcAft>
                <a:spcPts val="0"/>
              </a:spcAft>
              <a:buSzPts val="2800"/>
              <a:buChar char="•"/>
            </a:pPr>
            <a:r>
              <a:rPr lang="en-US"/>
              <a:t>Here, the confusion matrix has been visualized in the pictures</a:t>
            </a:r>
            <a:r>
              <a:rPr lang="en-US"/>
              <a:t> </a:t>
            </a:r>
            <a:r>
              <a:rPr lang="en-US"/>
              <a:t>below.</a:t>
            </a:r>
            <a:endParaRPr/>
          </a:p>
          <a:p>
            <a:pPr indent="-406400" lvl="0" marL="457200" rtl="0" algn="l">
              <a:spcBef>
                <a:spcPts val="0"/>
              </a:spcBef>
              <a:spcAft>
                <a:spcPts val="0"/>
              </a:spcAft>
              <a:buSzPts val="2800"/>
              <a:buChar char="•"/>
            </a:pPr>
            <a:r>
              <a:rPr lang="en-US"/>
              <a:t>Along with it, precision, recall f1-scores of the base model have been put as well.</a:t>
            </a:r>
            <a:endParaRPr/>
          </a:p>
          <a:p>
            <a:pPr indent="-406400" lvl="0" marL="457200" rtl="0" algn="l">
              <a:spcBef>
                <a:spcPts val="0"/>
              </a:spcBef>
              <a:spcAft>
                <a:spcPts val="0"/>
              </a:spcAft>
              <a:buSzPts val="2800"/>
              <a:buChar char="•"/>
            </a:pPr>
            <a:r>
              <a:rPr lang="en-US"/>
              <a:t>The number of observations belonging to the classes True positive,True negative, False positive as well as False negative have been listed.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8"/>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11" name="Google Shape;711;p78"/>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Confusion Matrix</a:t>
            </a:r>
            <a:endParaRPr/>
          </a:p>
        </p:txBody>
      </p:sp>
      <p:sp>
        <p:nvSpPr>
          <p:cNvPr id="712" name="Google Shape;712;p78"/>
          <p:cNvSpPr txBox="1"/>
          <p:nvPr>
            <p:ph idx="1" type="body"/>
          </p:nvPr>
        </p:nvSpPr>
        <p:spPr>
          <a:xfrm>
            <a:off x="362710" y="1115530"/>
            <a:ext cx="11466600" cy="533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2200"/>
              <a:t>From the confusion matrix heatmap, we can see that the majority of the observations have been correctly classified in the True positive and the True negative classes. With other two classes having significantly less observations, i.e, False positive as well as false negative classes.</a:t>
            </a:r>
            <a:endParaRPr sz="2200"/>
          </a:p>
          <a:p>
            <a:pPr indent="0" lvl="0" marL="0" rtl="0" algn="l">
              <a:spcBef>
                <a:spcPts val="1200"/>
              </a:spcBef>
              <a:spcAft>
                <a:spcPts val="0"/>
              </a:spcAft>
              <a:buNone/>
            </a:pPr>
            <a:r>
              <a:rPr lang="en-US"/>
              <a:t>                                                                                           </a:t>
            </a:r>
            <a:endParaRPr/>
          </a:p>
          <a:p>
            <a:pPr indent="0" lvl="0" marL="0" rtl="0" algn="l">
              <a:spcBef>
                <a:spcPts val="1200"/>
              </a:spcBef>
              <a:spcAft>
                <a:spcPts val="0"/>
              </a:spcAft>
              <a:buNone/>
            </a:pPr>
            <a:r>
              <a:rPr lang="en-US" sz="2200"/>
              <a:t>  																</a:t>
            </a:r>
            <a:r>
              <a:rPr lang="en-US" sz="2200">
                <a:solidFill>
                  <a:schemeClr val="dk2"/>
                </a:solidFill>
              </a:rPr>
              <a:t>True Positives (TP): 115</a:t>
            </a:r>
            <a:endParaRPr sz="2200">
              <a:solidFill>
                <a:schemeClr val="dk2"/>
              </a:solidFill>
            </a:endParaRPr>
          </a:p>
          <a:p>
            <a:pPr indent="0" lvl="0" marL="7315200" rtl="0" algn="l">
              <a:spcBef>
                <a:spcPts val="1200"/>
              </a:spcBef>
              <a:spcAft>
                <a:spcPts val="0"/>
              </a:spcAft>
              <a:buClr>
                <a:schemeClr val="dk1"/>
              </a:buClr>
              <a:buSzPts val="1100"/>
              <a:buFont typeface="Arial"/>
              <a:buNone/>
            </a:pPr>
            <a:r>
              <a:rPr lang="en-US" sz="2200">
                <a:solidFill>
                  <a:schemeClr val="dk2"/>
                </a:solidFill>
              </a:rPr>
              <a:t>False Positives (FP): 18</a:t>
            </a:r>
            <a:endParaRPr sz="2200">
              <a:solidFill>
                <a:schemeClr val="dk2"/>
              </a:solidFill>
            </a:endParaRPr>
          </a:p>
          <a:p>
            <a:pPr indent="0" lvl="0" marL="7315200" rtl="0" algn="l">
              <a:spcBef>
                <a:spcPts val="1200"/>
              </a:spcBef>
              <a:spcAft>
                <a:spcPts val="0"/>
              </a:spcAft>
              <a:buClr>
                <a:schemeClr val="dk1"/>
              </a:buClr>
              <a:buSzPts val="1100"/>
              <a:buFont typeface="Arial"/>
              <a:buNone/>
            </a:pPr>
            <a:r>
              <a:rPr lang="en-US" sz="2200">
                <a:solidFill>
                  <a:schemeClr val="dk2"/>
                </a:solidFill>
              </a:rPr>
              <a:t>True Negatives (TN): 285</a:t>
            </a:r>
            <a:endParaRPr sz="2200">
              <a:solidFill>
                <a:schemeClr val="dk2"/>
              </a:solidFill>
            </a:endParaRPr>
          </a:p>
          <a:p>
            <a:pPr indent="0" lvl="0" marL="7315200" rtl="0" algn="l">
              <a:spcBef>
                <a:spcPts val="1200"/>
              </a:spcBef>
              <a:spcAft>
                <a:spcPts val="0"/>
              </a:spcAft>
              <a:buClr>
                <a:schemeClr val="dk1"/>
              </a:buClr>
              <a:buSzPts val="1100"/>
              <a:buFont typeface="Arial"/>
              <a:buNone/>
            </a:pPr>
            <a:r>
              <a:rPr lang="en-US" sz="2200">
                <a:solidFill>
                  <a:schemeClr val="dk2"/>
                </a:solidFill>
              </a:rPr>
              <a:t>False Negatives (FN): 33</a:t>
            </a:r>
            <a:endParaRPr sz="2200">
              <a:solidFill>
                <a:schemeClr val="dk2"/>
              </a:solidFill>
            </a:endParaRPr>
          </a:p>
          <a:p>
            <a:pPr indent="0" lvl="0" marL="0" rtl="0" algn="l">
              <a:spcBef>
                <a:spcPts val="1200"/>
              </a:spcBef>
              <a:spcAft>
                <a:spcPts val="1200"/>
              </a:spcAft>
              <a:buNone/>
            </a:pPr>
            <a:r>
              <a:rPr lang="en-US" sz="2200"/>
              <a:t>                                                          </a:t>
            </a:r>
            <a:endParaRPr/>
          </a:p>
        </p:txBody>
      </p:sp>
      <p:pic>
        <p:nvPicPr>
          <p:cNvPr id="713" name="Google Shape;713;p78"/>
          <p:cNvPicPr preferRelativeResize="0"/>
          <p:nvPr/>
        </p:nvPicPr>
        <p:blipFill rotWithShape="1">
          <a:blip r:embed="rId3">
            <a:alphaModFix/>
          </a:blip>
          <a:srcRect b="0" l="3860" r="-3860" t="0"/>
          <a:stretch/>
        </p:blipFill>
        <p:spPr>
          <a:xfrm>
            <a:off x="1348074" y="2571050"/>
            <a:ext cx="4817376" cy="3657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9"/>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19" name="Google Shape;719;p79"/>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ROC-Curve</a:t>
            </a:r>
            <a:endParaRPr/>
          </a:p>
        </p:txBody>
      </p:sp>
      <p:sp>
        <p:nvSpPr>
          <p:cNvPr id="720" name="Google Shape;720;p79"/>
          <p:cNvSpPr txBox="1"/>
          <p:nvPr>
            <p:ph idx="1" type="body"/>
          </p:nvPr>
        </p:nvSpPr>
        <p:spPr>
          <a:xfrm>
            <a:off x="365760" y="1097280"/>
            <a:ext cx="11466600" cy="5331000"/>
          </a:xfrm>
          <a:prstGeom prst="rect">
            <a:avLst/>
          </a:prstGeom>
        </p:spPr>
        <p:txBody>
          <a:bodyPr anchorCtr="0" anchor="t" bIns="45700" lIns="91425" spcFirstLastPara="1" rIns="91425" wrap="square" tIns="45700">
            <a:normAutofit/>
          </a:bodyPr>
          <a:lstStyle/>
          <a:p>
            <a:pPr indent="-406400" lvl="0" marL="457200" rtl="0" algn="l">
              <a:spcBef>
                <a:spcPts val="0"/>
              </a:spcBef>
              <a:spcAft>
                <a:spcPts val="0"/>
              </a:spcAft>
              <a:buClr>
                <a:schemeClr val="dk2"/>
              </a:buClr>
              <a:buSzPts val="2800"/>
              <a:buChar char="•"/>
            </a:pPr>
            <a:r>
              <a:rPr lang="en-US">
                <a:solidFill>
                  <a:schemeClr val="dk2"/>
                </a:solidFill>
              </a:rPr>
              <a:t>The ROC-curve has been visualized as well in the pictures below.</a:t>
            </a:r>
            <a:endParaRPr>
              <a:solidFill>
                <a:schemeClr val="dk2"/>
              </a:solidFill>
            </a:endParaRPr>
          </a:p>
          <a:p>
            <a:pPr indent="-406400" lvl="0" marL="457200" rtl="0" algn="l">
              <a:spcBef>
                <a:spcPts val="0"/>
              </a:spcBef>
              <a:spcAft>
                <a:spcPts val="0"/>
              </a:spcAft>
              <a:buClr>
                <a:schemeClr val="dk2"/>
              </a:buClr>
              <a:buSzPts val="2800"/>
              <a:buChar char="•"/>
            </a:pPr>
            <a:r>
              <a:rPr lang="en-US">
                <a:solidFill>
                  <a:schemeClr val="dk2"/>
                </a:solidFill>
              </a:rPr>
              <a:t>We have obtained an ROC- curve area of 0.87.</a:t>
            </a:r>
            <a:endParaRPr/>
          </a:p>
        </p:txBody>
      </p:sp>
      <p:pic>
        <p:nvPicPr>
          <p:cNvPr id="721" name="Google Shape;721;p79"/>
          <p:cNvPicPr preferRelativeResize="0"/>
          <p:nvPr/>
        </p:nvPicPr>
        <p:blipFill>
          <a:blip r:embed="rId3">
            <a:alphaModFix/>
          </a:blip>
          <a:stretch>
            <a:fillRect/>
          </a:stretch>
        </p:blipFill>
        <p:spPr>
          <a:xfrm>
            <a:off x="3314700" y="2353850"/>
            <a:ext cx="5562600" cy="377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0"/>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27" name="Google Shape;727;p80"/>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Hyperparameter Tuning</a:t>
            </a:r>
            <a:endParaRPr/>
          </a:p>
        </p:txBody>
      </p:sp>
      <p:sp>
        <p:nvSpPr>
          <p:cNvPr id="728" name="Google Shape;728;p80"/>
          <p:cNvSpPr txBox="1"/>
          <p:nvPr>
            <p:ph idx="1" type="body"/>
          </p:nvPr>
        </p:nvSpPr>
        <p:spPr>
          <a:xfrm>
            <a:off x="365760" y="1097280"/>
            <a:ext cx="11466600" cy="5331000"/>
          </a:xfrm>
          <a:prstGeom prst="rect">
            <a:avLst/>
          </a:prstGeom>
        </p:spPr>
        <p:txBody>
          <a:bodyPr anchorCtr="0" anchor="t" bIns="45700" lIns="91425" spcFirstLastPara="1" rIns="91425" wrap="square" tIns="45700">
            <a:normAutofit/>
          </a:bodyPr>
          <a:lstStyle/>
          <a:p>
            <a:pPr indent="0" lvl="0" marL="0" rtl="0" algn="just">
              <a:lnSpc>
                <a:spcPct val="80000"/>
              </a:lnSpc>
              <a:spcBef>
                <a:spcPts val="0"/>
              </a:spcBef>
              <a:spcAft>
                <a:spcPts val="0"/>
              </a:spcAft>
              <a:buNone/>
            </a:pPr>
            <a:r>
              <a:rPr b="1" lang="en-US" sz="2700"/>
              <a:t>Logistic regression model:</a:t>
            </a:r>
            <a:endParaRPr b="1" sz="2700"/>
          </a:p>
          <a:p>
            <a:pPr indent="-387350" lvl="0" marL="457200" rtl="0" algn="just">
              <a:lnSpc>
                <a:spcPct val="80000"/>
              </a:lnSpc>
              <a:spcBef>
                <a:spcPts val="1200"/>
              </a:spcBef>
              <a:spcAft>
                <a:spcPts val="0"/>
              </a:spcAft>
              <a:buSzPts val="2500"/>
              <a:buChar char="•"/>
            </a:pPr>
            <a:r>
              <a:rPr lang="en-US" sz="2500"/>
              <a:t>The logistic regression model initially performed for an accuracy 88.1% which needed hyperparameter tuning to increase the accuracy.</a:t>
            </a:r>
            <a:endParaRPr sz="2500"/>
          </a:p>
          <a:p>
            <a:pPr indent="-387350" lvl="0" marL="457200" rtl="0" algn="just">
              <a:lnSpc>
                <a:spcPct val="80000"/>
              </a:lnSpc>
              <a:spcBef>
                <a:spcPts val="0"/>
              </a:spcBef>
              <a:spcAft>
                <a:spcPts val="0"/>
              </a:spcAft>
              <a:buSzPts val="2500"/>
              <a:buChar char="•"/>
            </a:pPr>
            <a:r>
              <a:rPr lang="en-US" sz="2500"/>
              <a:t>The GridSearchCV from AWS is used for logistic regression because it performs an exhaustive search over all possible combinations of hyperparameters to find the best combination.</a:t>
            </a:r>
            <a:endParaRPr sz="2500"/>
          </a:p>
          <a:p>
            <a:pPr indent="-387350" lvl="0" marL="457200" rtl="0" algn="just">
              <a:lnSpc>
                <a:spcPct val="80000"/>
              </a:lnSpc>
              <a:spcBef>
                <a:spcPts val="0"/>
              </a:spcBef>
              <a:spcAft>
                <a:spcPts val="0"/>
              </a:spcAft>
              <a:buSzPts val="2500"/>
              <a:buChar char="•"/>
            </a:pPr>
            <a:r>
              <a:rPr lang="en-US" sz="2500"/>
              <a:t>After performing hyperparameter tuning the accuracy increased to </a:t>
            </a:r>
            <a:r>
              <a:rPr b="1" lang="en-US" sz="2500"/>
              <a:t>91.71%.</a:t>
            </a:r>
            <a:endParaRPr b="1" sz="2500"/>
          </a:p>
          <a:p>
            <a:pPr indent="-387350" lvl="0" marL="457200" rtl="0" algn="just">
              <a:lnSpc>
                <a:spcPct val="80000"/>
              </a:lnSpc>
              <a:spcBef>
                <a:spcPts val="0"/>
              </a:spcBef>
              <a:spcAft>
                <a:spcPts val="0"/>
              </a:spcAft>
              <a:buSzPts val="2500"/>
              <a:buChar char="•"/>
            </a:pPr>
            <a:r>
              <a:rPr lang="en-US" sz="2500"/>
              <a:t>Logistic regression is computationally less intensive compared to training neural networks, especially deep neural networks. If we have limited resources, logistic regression may be a more practical choice.</a:t>
            </a:r>
            <a:endParaRPr sz="2500"/>
          </a:p>
          <a:p>
            <a:pPr indent="0" lvl="0" marL="457200" rtl="0" algn="just">
              <a:lnSpc>
                <a:spcPct val="80000"/>
              </a:lnSpc>
              <a:spcBef>
                <a:spcPts val="1200"/>
              </a:spcBef>
              <a:spcAft>
                <a:spcPts val="1200"/>
              </a:spcAft>
              <a:buNone/>
            </a:pPr>
            <a:r>
              <a:t/>
            </a:r>
            <a:endParaRPr sz="2700"/>
          </a:p>
        </p:txBody>
      </p:sp>
      <p:pic>
        <p:nvPicPr>
          <p:cNvPr id="729" name="Google Shape;729;p80"/>
          <p:cNvPicPr preferRelativeResize="0"/>
          <p:nvPr/>
        </p:nvPicPr>
        <p:blipFill>
          <a:blip r:embed="rId3">
            <a:alphaModFix/>
          </a:blip>
          <a:stretch>
            <a:fillRect/>
          </a:stretch>
        </p:blipFill>
        <p:spPr>
          <a:xfrm>
            <a:off x="3171850" y="4869625"/>
            <a:ext cx="5481250" cy="1558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35" name="Google Shape;735;p81"/>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1600"/>
              <a:buFont typeface="Play"/>
              <a:buNone/>
            </a:pPr>
            <a:r>
              <a:rPr lang="en-US"/>
              <a:t>Architecture diagram of the solution</a:t>
            </a:r>
            <a:endParaRPr/>
          </a:p>
        </p:txBody>
      </p:sp>
      <p:pic>
        <p:nvPicPr>
          <p:cNvPr id="736" name="Google Shape;736;p81"/>
          <p:cNvPicPr preferRelativeResize="0"/>
          <p:nvPr/>
        </p:nvPicPr>
        <p:blipFill>
          <a:blip r:embed="rId3">
            <a:alphaModFix/>
          </a:blip>
          <a:stretch>
            <a:fillRect/>
          </a:stretch>
        </p:blipFill>
        <p:spPr>
          <a:xfrm>
            <a:off x="152400" y="741525"/>
            <a:ext cx="11679923" cy="5552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4"/>
          <p:cNvSpPr txBox="1"/>
          <p:nvPr>
            <p:ph idx="12" type="sldNum"/>
          </p:nvPr>
        </p:nvSpPr>
        <p:spPr>
          <a:xfrm>
            <a:off x="11347704" y="6446520"/>
            <a:ext cx="484500"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0" name="Google Shape;610;p64"/>
          <p:cNvSpPr txBox="1"/>
          <p:nvPr>
            <p:ph type="title"/>
          </p:nvPr>
        </p:nvSpPr>
        <p:spPr>
          <a:xfrm>
            <a:off x="365760" y="301752"/>
            <a:ext cx="11466600" cy="73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Business Scenario Overview</a:t>
            </a:r>
            <a:endParaRPr/>
          </a:p>
        </p:txBody>
      </p:sp>
      <p:sp>
        <p:nvSpPr>
          <p:cNvPr id="611" name="Google Shape;611;p64"/>
          <p:cNvSpPr txBox="1"/>
          <p:nvPr>
            <p:ph idx="1" type="body"/>
          </p:nvPr>
        </p:nvSpPr>
        <p:spPr>
          <a:xfrm>
            <a:off x="365760" y="1097280"/>
            <a:ext cx="11466600" cy="5331000"/>
          </a:xfrm>
          <a:prstGeom prst="rect">
            <a:avLst/>
          </a:prstGeom>
          <a:noFill/>
          <a:ln>
            <a:noFill/>
          </a:ln>
        </p:spPr>
        <p:txBody>
          <a:bodyPr anchorCtr="0" anchor="t" bIns="45700" lIns="91425" spcFirstLastPara="1" rIns="91425" wrap="square" tIns="45700">
            <a:normAutofit lnSpcReduction="10000"/>
          </a:bodyPr>
          <a:lstStyle/>
          <a:p>
            <a:pPr indent="-152400" lvl="0" marL="228600" rtl="0" algn="l">
              <a:lnSpc>
                <a:spcPct val="100000"/>
              </a:lnSpc>
              <a:spcBef>
                <a:spcPts val="1200"/>
              </a:spcBef>
              <a:spcAft>
                <a:spcPts val="0"/>
              </a:spcAft>
              <a:buSzPts val="1600"/>
              <a:buChar char="•"/>
            </a:pPr>
            <a:r>
              <a:rPr lang="en-US" sz="1600"/>
              <a:t>In this project, we attempted to tackle the challenge of predicting academic dropouts in higher education by applying machine learning.</a:t>
            </a:r>
            <a:endParaRPr sz="1600"/>
          </a:p>
          <a:p>
            <a:pPr indent="0" lvl="0" marL="228600" rtl="0" algn="l">
              <a:lnSpc>
                <a:spcPct val="100000"/>
              </a:lnSpc>
              <a:spcBef>
                <a:spcPts val="1200"/>
              </a:spcBef>
              <a:spcAft>
                <a:spcPts val="0"/>
              </a:spcAft>
              <a:buNone/>
            </a:pPr>
            <a:r>
              <a:t/>
            </a:r>
            <a:endParaRPr sz="1600"/>
          </a:p>
          <a:p>
            <a:pPr indent="-152400" lvl="0" marL="228600" rtl="0" algn="l">
              <a:lnSpc>
                <a:spcPct val="100000"/>
              </a:lnSpc>
              <a:spcBef>
                <a:spcPts val="1200"/>
              </a:spcBef>
              <a:spcAft>
                <a:spcPts val="0"/>
              </a:spcAft>
              <a:buSzPts val="1600"/>
              <a:buChar char="•"/>
            </a:pPr>
            <a:r>
              <a:rPr lang="en-US" sz="1600"/>
              <a:t>Our approach includes a comprehensive dataset sourced from UCI repository, encompassing student demographics, academic paths, and socio-economic factors.</a:t>
            </a:r>
            <a:endParaRPr sz="1600"/>
          </a:p>
          <a:p>
            <a:pPr indent="0" lvl="0" marL="0" rtl="0" algn="l">
              <a:lnSpc>
                <a:spcPct val="100000"/>
              </a:lnSpc>
              <a:spcBef>
                <a:spcPts val="1200"/>
              </a:spcBef>
              <a:spcAft>
                <a:spcPts val="0"/>
              </a:spcAft>
              <a:buNone/>
            </a:pPr>
            <a:r>
              <a:t/>
            </a:r>
            <a:endParaRPr sz="1600"/>
          </a:p>
          <a:p>
            <a:pPr indent="-152400" lvl="0" marL="228600" rtl="0" algn="l">
              <a:lnSpc>
                <a:spcPct val="100000"/>
              </a:lnSpc>
              <a:spcBef>
                <a:spcPts val="1200"/>
              </a:spcBef>
              <a:spcAft>
                <a:spcPts val="0"/>
              </a:spcAft>
              <a:buSzPts val="1600"/>
              <a:buChar char="•"/>
            </a:pPr>
            <a:r>
              <a:rPr lang="en-US" sz="1600">
                <a:solidFill>
                  <a:schemeClr val="dk2"/>
                </a:solidFill>
              </a:rPr>
              <a:t>We narrowed down the core problem to a classification task, where students are classified into one of three categories: dropout, enrolled, or graduate. </a:t>
            </a:r>
            <a:endParaRPr sz="1600">
              <a:solidFill>
                <a:schemeClr val="dk2"/>
              </a:solidFill>
            </a:endParaRPr>
          </a:p>
          <a:p>
            <a:pPr indent="0" lvl="0" marL="0" rtl="0" algn="l">
              <a:lnSpc>
                <a:spcPct val="100000"/>
              </a:lnSpc>
              <a:spcBef>
                <a:spcPts val="1200"/>
              </a:spcBef>
              <a:spcAft>
                <a:spcPts val="0"/>
              </a:spcAft>
              <a:buNone/>
            </a:pPr>
            <a:r>
              <a:t/>
            </a:r>
            <a:endParaRPr sz="1600">
              <a:solidFill>
                <a:schemeClr val="dk2"/>
              </a:solidFill>
            </a:endParaRPr>
          </a:p>
          <a:p>
            <a:pPr indent="-152400" lvl="0" marL="228600" rtl="0" algn="l">
              <a:lnSpc>
                <a:spcPct val="100000"/>
              </a:lnSpc>
              <a:spcBef>
                <a:spcPts val="1200"/>
              </a:spcBef>
              <a:spcAft>
                <a:spcPts val="0"/>
              </a:spcAft>
              <a:buSzPts val="1600"/>
              <a:buChar char="•"/>
            </a:pPr>
            <a:r>
              <a:rPr lang="en-US" sz="1600">
                <a:solidFill>
                  <a:schemeClr val="dk2"/>
                </a:solidFill>
              </a:rPr>
              <a:t>Our focus was in applying Educational Data Mining and Learning Analytics to improve educational outcomes.</a:t>
            </a:r>
            <a:endParaRPr sz="1600">
              <a:solidFill>
                <a:schemeClr val="dk2"/>
              </a:solidFill>
            </a:endParaRPr>
          </a:p>
          <a:p>
            <a:pPr indent="0" lvl="0" marL="0" rtl="0" algn="l">
              <a:lnSpc>
                <a:spcPct val="100000"/>
              </a:lnSpc>
              <a:spcBef>
                <a:spcPts val="1200"/>
              </a:spcBef>
              <a:spcAft>
                <a:spcPts val="0"/>
              </a:spcAft>
              <a:buNone/>
            </a:pPr>
            <a:r>
              <a:t/>
            </a:r>
            <a:endParaRPr sz="1600">
              <a:solidFill>
                <a:schemeClr val="dk2"/>
              </a:solidFill>
            </a:endParaRPr>
          </a:p>
          <a:p>
            <a:pPr indent="-152400" lvl="0" marL="228600" rtl="0" algn="l">
              <a:lnSpc>
                <a:spcPct val="100000"/>
              </a:lnSpc>
              <a:spcBef>
                <a:spcPts val="1200"/>
              </a:spcBef>
              <a:spcAft>
                <a:spcPts val="0"/>
              </a:spcAft>
              <a:buSzPts val="1600"/>
              <a:buChar char="•"/>
            </a:pPr>
            <a:r>
              <a:rPr lang="en-US" sz="1600">
                <a:solidFill>
                  <a:schemeClr val="dk2"/>
                </a:solidFill>
              </a:rPr>
              <a:t>There are significant opportunities in early intervention strategies and educational process enhancements.</a:t>
            </a:r>
            <a:endParaRPr sz="1600">
              <a:solidFill>
                <a:schemeClr val="dk2"/>
              </a:solidFill>
            </a:endParaRPr>
          </a:p>
          <a:p>
            <a:pPr indent="0" lvl="0" marL="0" rtl="0" algn="l">
              <a:lnSpc>
                <a:spcPct val="100000"/>
              </a:lnSpc>
              <a:spcBef>
                <a:spcPts val="1200"/>
              </a:spcBef>
              <a:spcAft>
                <a:spcPts val="0"/>
              </a:spcAft>
              <a:buNone/>
            </a:pPr>
            <a:r>
              <a:t/>
            </a:r>
            <a:endParaRPr sz="1600">
              <a:solidFill>
                <a:schemeClr val="dk2"/>
              </a:solidFill>
            </a:endParaRPr>
          </a:p>
          <a:p>
            <a:pPr indent="-152400" lvl="0" marL="228600" rtl="0" algn="l">
              <a:lnSpc>
                <a:spcPct val="100000"/>
              </a:lnSpc>
              <a:spcBef>
                <a:spcPts val="1200"/>
              </a:spcBef>
              <a:spcAft>
                <a:spcPts val="0"/>
              </a:spcAft>
              <a:buSzPts val="1600"/>
              <a:buChar char="•"/>
            </a:pPr>
            <a:r>
              <a:rPr lang="en-US" sz="1600">
                <a:solidFill>
                  <a:schemeClr val="dk2"/>
                </a:solidFill>
              </a:rPr>
              <a:t>Our potential stakeholders involve educators, students, academic institutions, and policymakers.</a:t>
            </a:r>
            <a:endParaRPr sz="1600">
              <a:solidFill>
                <a:schemeClr val="dk2"/>
              </a:solidFill>
            </a:endParaRPr>
          </a:p>
          <a:p>
            <a:pPr indent="0" lvl="0" marL="0" rtl="0" algn="l">
              <a:lnSpc>
                <a:spcPct val="100000"/>
              </a:lnSpc>
              <a:spcBef>
                <a:spcPts val="1200"/>
              </a:spcBef>
              <a:spcAft>
                <a:spcPts val="0"/>
              </a:spcAft>
              <a:buNone/>
            </a:pPr>
            <a:r>
              <a:t/>
            </a:r>
            <a:endParaRPr sz="16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42" name="Google Shape;742;p82"/>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1600"/>
              <a:buFont typeface="Play"/>
              <a:buNone/>
            </a:pPr>
            <a:r>
              <a:rPr lang="en-US"/>
              <a:t>Machine Learning </a:t>
            </a:r>
            <a:r>
              <a:rPr lang="en-US"/>
              <a:t>Lifecycle</a:t>
            </a:r>
            <a:r>
              <a:rPr lang="en-US"/>
              <a:t> </a:t>
            </a:r>
            <a:endParaRPr/>
          </a:p>
        </p:txBody>
      </p:sp>
      <p:pic>
        <p:nvPicPr>
          <p:cNvPr descr="Figure 2 takes the machine learning lifecycle and applies the Well-Architected &#10;      Framework pillars to each of the lifecycle phases." id="743" name="Google Shape;743;p82"/>
          <p:cNvPicPr preferRelativeResize="0"/>
          <p:nvPr/>
        </p:nvPicPr>
        <p:blipFill rotWithShape="1">
          <a:blip r:embed="rId3">
            <a:alphaModFix/>
          </a:blip>
          <a:srcRect b="0" l="0" r="0" t="0"/>
          <a:stretch/>
        </p:blipFill>
        <p:spPr>
          <a:xfrm>
            <a:off x="3830129" y="1053394"/>
            <a:ext cx="5335528" cy="52090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3"/>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49" name="Google Shape;749;p83"/>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Cost Optimization</a:t>
            </a:r>
            <a:endParaRPr/>
          </a:p>
        </p:txBody>
      </p:sp>
      <p:sp>
        <p:nvSpPr>
          <p:cNvPr id="750" name="Google Shape;750;p83"/>
          <p:cNvSpPr txBox="1"/>
          <p:nvPr>
            <p:ph idx="1" type="body"/>
          </p:nvPr>
        </p:nvSpPr>
        <p:spPr>
          <a:xfrm>
            <a:off x="365760" y="1097280"/>
            <a:ext cx="11466600" cy="5331000"/>
          </a:xfrm>
          <a:prstGeom prst="rect">
            <a:avLst/>
          </a:prstGeom>
        </p:spPr>
        <p:txBody>
          <a:bodyPr anchorCtr="0" anchor="t" bIns="45700" lIns="91425" spcFirstLastPara="1" rIns="91425" wrap="square" tIns="45700">
            <a:normAutofit fontScale="85000" lnSpcReduction="10000"/>
          </a:bodyPr>
          <a:lstStyle/>
          <a:p>
            <a:pPr indent="-363537" lvl="0" marL="457200" rtl="0" algn="l">
              <a:lnSpc>
                <a:spcPct val="115000"/>
              </a:lnSpc>
              <a:spcBef>
                <a:spcPts val="1500"/>
              </a:spcBef>
              <a:spcAft>
                <a:spcPts val="0"/>
              </a:spcAft>
              <a:buSzPct val="100000"/>
              <a:buChar char="•"/>
            </a:pPr>
            <a:r>
              <a:rPr lang="en-US" sz="2500"/>
              <a:t>AWS Services Used: Amazon S3, Athena, QuickSight, AWS Glue, and SageMaker.</a:t>
            </a:r>
            <a:endParaRPr sz="2500"/>
          </a:p>
          <a:p>
            <a:pPr indent="0" lvl="0" marL="0" rtl="0" algn="l">
              <a:lnSpc>
                <a:spcPct val="115000"/>
              </a:lnSpc>
              <a:spcBef>
                <a:spcPts val="1500"/>
              </a:spcBef>
              <a:spcAft>
                <a:spcPts val="0"/>
              </a:spcAft>
              <a:buNone/>
            </a:pPr>
            <a:r>
              <a:t/>
            </a:r>
            <a:endParaRPr sz="2500"/>
          </a:p>
          <a:p>
            <a:pPr indent="-363537" lvl="0" marL="457200" rtl="0" algn="l">
              <a:lnSpc>
                <a:spcPct val="115000"/>
              </a:lnSpc>
              <a:spcBef>
                <a:spcPts val="1500"/>
              </a:spcBef>
              <a:spcAft>
                <a:spcPts val="0"/>
              </a:spcAft>
              <a:buSzPct val="100000"/>
              <a:buChar char="•"/>
            </a:pPr>
            <a:r>
              <a:rPr lang="en-US" sz="2500"/>
              <a:t>Total Monthly Cost: $124.85, leading to an annual cost of $1,498.20.</a:t>
            </a:r>
            <a:endParaRPr sz="2500"/>
          </a:p>
          <a:p>
            <a:pPr indent="0" lvl="0" marL="0" rtl="0" algn="l">
              <a:lnSpc>
                <a:spcPct val="115000"/>
              </a:lnSpc>
              <a:spcBef>
                <a:spcPts val="1500"/>
              </a:spcBef>
              <a:spcAft>
                <a:spcPts val="0"/>
              </a:spcAft>
              <a:buNone/>
            </a:pPr>
            <a:r>
              <a:t/>
            </a:r>
            <a:endParaRPr sz="2500"/>
          </a:p>
          <a:p>
            <a:pPr indent="-363537" lvl="0" marL="457200" rtl="0" algn="l">
              <a:lnSpc>
                <a:spcPct val="115000"/>
              </a:lnSpc>
              <a:spcBef>
                <a:spcPts val="1500"/>
              </a:spcBef>
              <a:spcAft>
                <a:spcPts val="0"/>
              </a:spcAft>
              <a:buSzPct val="100000"/>
              <a:buChar char="•"/>
            </a:pPr>
            <a:r>
              <a:rPr lang="en-US" sz="2500"/>
              <a:t>Cost Breakdown: Includes storage, data processing, queries, and visualization costs.</a:t>
            </a:r>
            <a:endParaRPr sz="2500"/>
          </a:p>
          <a:p>
            <a:pPr indent="0" lvl="0" marL="0" rtl="0" algn="l">
              <a:lnSpc>
                <a:spcPct val="115000"/>
              </a:lnSpc>
              <a:spcBef>
                <a:spcPts val="1500"/>
              </a:spcBef>
              <a:spcAft>
                <a:spcPts val="0"/>
              </a:spcAft>
              <a:buNone/>
            </a:pPr>
            <a:r>
              <a:t/>
            </a:r>
            <a:endParaRPr sz="2500"/>
          </a:p>
          <a:p>
            <a:pPr indent="-363537" lvl="0" marL="457200" rtl="0" algn="l">
              <a:lnSpc>
                <a:spcPct val="115000"/>
              </a:lnSpc>
              <a:spcBef>
                <a:spcPts val="1500"/>
              </a:spcBef>
              <a:spcAft>
                <a:spcPts val="0"/>
              </a:spcAft>
              <a:buSzPct val="100000"/>
              <a:buChar char="•"/>
            </a:pPr>
            <a:r>
              <a:rPr lang="en-US" sz="2500"/>
              <a:t>Optimization Strategies: Reviewing instance sizes and scaling patterns in SageMaker, investigating data transfer and storage patterns in S3 and Athena, and optimizing QuickSight usage.</a:t>
            </a:r>
            <a:endParaRPr sz="2500"/>
          </a:p>
          <a:p>
            <a:pPr indent="0" lvl="0" marL="45720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0" lvl="0" marL="0" rtl="0" algn="just">
              <a:lnSpc>
                <a:spcPct val="80000"/>
              </a:lnSpc>
              <a:spcBef>
                <a:spcPts val="1500"/>
              </a:spcBef>
              <a:spcAft>
                <a:spcPts val="1200"/>
              </a:spcAft>
              <a:buNone/>
            </a:pPr>
            <a:r>
              <a:t/>
            </a:r>
            <a:endParaRPr sz="2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4"/>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56" name="Google Shape;756;p84"/>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Lessons learned</a:t>
            </a:r>
            <a:endParaRPr/>
          </a:p>
        </p:txBody>
      </p:sp>
      <p:sp>
        <p:nvSpPr>
          <p:cNvPr id="757" name="Google Shape;757;p84"/>
          <p:cNvSpPr txBox="1"/>
          <p:nvPr>
            <p:ph idx="1" type="body"/>
          </p:nvPr>
        </p:nvSpPr>
        <p:spPr>
          <a:xfrm>
            <a:off x="365750" y="1097275"/>
            <a:ext cx="11466600" cy="5157000"/>
          </a:xfrm>
          <a:prstGeom prst="rect">
            <a:avLst/>
          </a:prstGeom>
        </p:spPr>
        <p:txBody>
          <a:bodyPr anchorCtr="0" anchor="t" bIns="45700" lIns="91425" spcFirstLastPara="1" rIns="91425" wrap="square" tIns="45700">
            <a:noAutofit/>
          </a:bodyPr>
          <a:lstStyle/>
          <a:p>
            <a:pPr indent="0" lvl="0" marL="0" rtl="0" algn="l">
              <a:lnSpc>
                <a:spcPct val="100000"/>
              </a:lnSpc>
              <a:spcBef>
                <a:spcPts val="1500"/>
              </a:spcBef>
              <a:spcAft>
                <a:spcPts val="0"/>
              </a:spcAft>
              <a:buSzPts val="440"/>
              <a:buNone/>
            </a:pPr>
            <a:r>
              <a:rPr lang="en-US" sz="1500"/>
              <a:t>•</a:t>
            </a:r>
            <a:r>
              <a:rPr b="1" lang="en-US" sz="1500"/>
              <a:t> Describe any challenges that you overcame.</a:t>
            </a:r>
            <a:endParaRPr b="1" sz="1500"/>
          </a:p>
          <a:p>
            <a:pPr indent="0" lvl="0" marL="0" rtl="0" algn="l">
              <a:lnSpc>
                <a:spcPct val="100000"/>
              </a:lnSpc>
              <a:spcBef>
                <a:spcPts val="1500"/>
              </a:spcBef>
              <a:spcAft>
                <a:spcPts val="0"/>
              </a:spcAft>
              <a:buSzPts val="440"/>
              <a:buNone/>
            </a:pPr>
            <a:r>
              <a:rPr lang="en-US" sz="1500"/>
              <a:t>Overcame the challenge of complex data transformations during ETL using AWS Glue. Developed and fine-tuned Glue ETL jobs to handle    various data types and perform filter, aggregation, and type conversion operations</a:t>
            </a:r>
            <a:endParaRPr sz="1500"/>
          </a:p>
          <a:p>
            <a:pPr indent="0" lvl="0" marL="0" rtl="0" algn="l">
              <a:lnSpc>
                <a:spcPct val="100000"/>
              </a:lnSpc>
              <a:spcBef>
                <a:spcPts val="1500"/>
              </a:spcBef>
              <a:spcAft>
                <a:spcPts val="0"/>
              </a:spcAft>
              <a:buSzPts val="440"/>
              <a:buNone/>
            </a:pPr>
            <a:r>
              <a:rPr lang="en-US" sz="1500"/>
              <a:t>• </a:t>
            </a:r>
            <a:r>
              <a:rPr b="1" lang="en-US" sz="1500"/>
              <a:t>List resources that you found helpful.</a:t>
            </a:r>
            <a:endParaRPr b="1" sz="1500"/>
          </a:p>
          <a:p>
            <a:pPr indent="0" lvl="0" marL="0" rtl="0" algn="l">
              <a:lnSpc>
                <a:spcPct val="100000"/>
              </a:lnSpc>
              <a:spcBef>
                <a:spcPts val="1500"/>
              </a:spcBef>
              <a:spcAft>
                <a:spcPts val="0"/>
              </a:spcAft>
              <a:buSzPts val="440"/>
              <a:buNone/>
            </a:pPr>
            <a:r>
              <a:rPr lang="en-US" sz="1500"/>
              <a:t>    AWS Documentation</a:t>
            </a:r>
            <a:endParaRPr sz="1500"/>
          </a:p>
          <a:p>
            <a:pPr indent="0" lvl="0" marL="0" rtl="0" algn="l">
              <a:lnSpc>
                <a:spcPct val="100000"/>
              </a:lnSpc>
              <a:spcBef>
                <a:spcPts val="1500"/>
              </a:spcBef>
              <a:spcAft>
                <a:spcPts val="0"/>
              </a:spcAft>
              <a:buSzPts val="440"/>
              <a:buNone/>
            </a:pPr>
            <a:r>
              <a:rPr lang="en-US" sz="1500"/>
              <a:t>    AWS Athena</a:t>
            </a:r>
            <a:endParaRPr sz="1500"/>
          </a:p>
          <a:p>
            <a:pPr indent="0" lvl="0" marL="0" rtl="0" algn="l">
              <a:lnSpc>
                <a:spcPct val="100000"/>
              </a:lnSpc>
              <a:spcBef>
                <a:spcPts val="1500"/>
              </a:spcBef>
              <a:spcAft>
                <a:spcPts val="0"/>
              </a:spcAft>
              <a:buSzPts val="440"/>
              <a:buNone/>
            </a:pPr>
            <a:r>
              <a:rPr lang="en-US" sz="1500"/>
              <a:t>    AWS Quicksight  </a:t>
            </a:r>
            <a:endParaRPr sz="1500"/>
          </a:p>
          <a:p>
            <a:pPr indent="0" lvl="0" marL="0" rtl="0" algn="l">
              <a:lnSpc>
                <a:spcPct val="100000"/>
              </a:lnSpc>
              <a:spcBef>
                <a:spcPts val="1500"/>
              </a:spcBef>
              <a:spcAft>
                <a:spcPts val="0"/>
              </a:spcAft>
              <a:buSzPts val="440"/>
              <a:buNone/>
            </a:pPr>
            <a:r>
              <a:rPr lang="en-US" sz="1500"/>
              <a:t>• </a:t>
            </a:r>
            <a:r>
              <a:rPr b="1" lang="en-US" sz="1500"/>
              <a:t>Describe any new skills that you used.</a:t>
            </a:r>
            <a:endParaRPr b="1" sz="1500"/>
          </a:p>
          <a:p>
            <a:pPr indent="0" lvl="0" marL="0" rtl="0" algn="l">
              <a:lnSpc>
                <a:spcPct val="100000"/>
              </a:lnSpc>
              <a:spcBef>
                <a:spcPts val="1500"/>
              </a:spcBef>
              <a:spcAft>
                <a:spcPts val="0"/>
              </a:spcAft>
              <a:buSzPts val="440"/>
              <a:buNone/>
            </a:pPr>
            <a:r>
              <a:rPr lang="en-US" sz="1500"/>
              <a:t>  Developed proficiency in designing and implementing ETL jobs using AWS Glue.</a:t>
            </a:r>
            <a:endParaRPr sz="1500"/>
          </a:p>
          <a:p>
            <a:pPr indent="0" lvl="0" marL="0" rtl="0" algn="l">
              <a:lnSpc>
                <a:spcPct val="100000"/>
              </a:lnSpc>
              <a:spcBef>
                <a:spcPts val="1500"/>
              </a:spcBef>
              <a:spcAft>
                <a:spcPts val="0"/>
              </a:spcAft>
              <a:buSzPts val="440"/>
              <a:buNone/>
            </a:pPr>
            <a:r>
              <a:rPr lang="en-US" sz="1500"/>
              <a:t>  Acquired new skills in using AWS SageMaker for machine learning tasks and understanding of SageMaker algorithms and optimization        techniques</a:t>
            </a:r>
            <a:endParaRPr sz="1500"/>
          </a:p>
          <a:p>
            <a:pPr indent="0" lvl="0" marL="0" rtl="0" algn="l">
              <a:lnSpc>
                <a:spcPct val="100000"/>
              </a:lnSpc>
              <a:spcBef>
                <a:spcPts val="1500"/>
              </a:spcBef>
              <a:spcAft>
                <a:spcPts val="0"/>
              </a:spcAft>
              <a:buSzPts val="440"/>
              <a:buNone/>
            </a:pPr>
            <a:r>
              <a:rPr lang="en-US" sz="1500"/>
              <a:t>• </a:t>
            </a:r>
            <a:r>
              <a:rPr b="1" lang="en-US" sz="1500"/>
              <a:t>Explain next steps.</a:t>
            </a:r>
            <a:endParaRPr b="1" sz="1500"/>
          </a:p>
          <a:p>
            <a:pPr indent="0" lvl="0" marL="0" rtl="0" algn="l">
              <a:lnSpc>
                <a:spcPct val="100000"/>
              </a:lnSpc>
              <a:spcBef>
                <a:spcPts val="1500"/>
              </a:spcBef>
              <a:spcAft>
                <a:spcPts val="0"/>
              </a:spcAft>
              <a:buSzPts val="440"/>
              <a:buNone/>
            </a:pPr>
            <a:r>
              <a:rPr lang="en-US" sz="1500"/>
              <a:t> Plan to explore advanced optimization techniques in AWS SageMaker to further enhance model accuracy and performance.</a:t>
            </a:r>
            <a:endParaRPr sz="1500"/>
          </a:p>
          <a:p>
            <a:pPr indent="0" lvl="0" marL="0" rtl="0" algn="l">
              <a:lnSpc>
                <a:spcPct val="100000"/>
              </a:lnSpc>
              <a:spcBef>
                <a:spcPts val="1500"/>
              </a:spcBef>
              <a:spcAft>
                <a:spcPts val="0"/>
              </a:spcAft>
              <a:buSzPts val="440"/>
              <a:buNone/>
            </a:pPr>
            <a:r>
              <a:rPr lang="en-US" sz="1500"/>
              <a:t> Explore strategies for automating ETL processes and model deployments to improve scalability.</a:t>
            </a:r>
            <a:endParaRPr sz="1500"/>
          </a:p>
          <a:p>
            <a:pPr indent="0" lvl="0" marL="0" rtl="0" algn="l">
              <a:lnSpc>
                <a:spcPct val="100000"/>
              </a:lnSpc>
              <a:spcBef>
                <a:spcPts val="1500"/>
              </a:spcBef>
              <a:spcAft>
                <a:spcPts val="0"/>
              </a:spcAft>
              <a:buSzPts val="440"/>
              <a:buNone/>
            </a:pPr>
            <a:r>
              <a:t/>
            </a:r>
            <a:endParaRPr sz="1500"/>
          </a:p>
          <a:p>
            <a:pPr indent="0" lvl="0" marL="457200" rtl="0" algn="l">
              <a:lnSpc>
                <a:spcPct val="100000"/>
              </a:lnSpc>
              <a:spcBef>
                <a:spcPts val="1500"/>
              </a:spcBef>
              <a:spcAft>
                <a:spcPts val="0"/>
              </a:spcAft>
              <a:buSzPts val="440"/>
              <a:buNone/>
            </a:pPr>
            <a:r>
              <a:t/>
            </a:r>
            <a:endParaRPr sz="980">
              <a:solidFill>
                <a:srgbClr val="374151"/>
              </a:solidFill>
              <a:latin typeface="Roboto"/>
              <a:ea typeface="Roboto"/>
              <a:cs typeface="Roboto"/>
              <a:sym typeface="Roboto"/>
            </a:endParaRPr>
          </a:p>
          <a:p>
            <a:pPr indent="0" lvl="0" marL="0" rtl="0" algn="just">
              <a:lnSpc>
                <a:spcPct val="100000"/>
              </a:lnSpc>
              <a:spcBef>
                <a:spcPts val="1500"/>
              </a:spcBef>
              <a:spcAft>
                <a:spcPts val="1200"/>
              </a:spcAft>
              <a:buSzPts val="440"/>
              <a:buNone/>
            </a:pPr>
            <a:r>
              <a:t/>
            </a:r>
            <a:endParaRPr sz="158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5"/>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7" name="Google Shape;617;p6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Solution Overview</a:t>
            </a:r>
            <a:endParaRPr/>
          </a:p>
        </p:txBody>
      </p:sp>
      <p:sp>
        <p:nvSpPr>
          <p:cNvPr id="618" name="Google Shape;618;p65"/>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t/>
            </a:r>
            <a:endParaRPr sz="1600"/>
          </a:p>
          <a:p>
            <a:pPr indent="-152400" lvl="0" marL="228600" rtl="0" algn="l">
              <a:lnSpc>
                <a:spcPct val="115000"/>
              </a:lnSpc>
              <a:spcBef>
                <a:spcPts val="0"/>
              </a:spcBef>
              <a:spcAft>
                <a:spcPts val="0"/>
              </a:spcAft>
              <a:buClr>
                <a:schemeClr val="dk2"/>
              </a:buClr>
              <a:buSzPts val="1600"/>
              <a:buChar char="•"/>
            </a:pPr>
            <a:r>
              <a:rPr lang="en-US" sz="1600">
                <a:solidFill>
                  <a:schemeClr val="dk2"/>
                </a:solidFill>
              </a:rPr>
              <a:t>We have built a machine learning model to predict student dropout.</a:t>
            </a:r>
            <a:endParaRPr sz="1600">
              <a:solidFill>
                <a:schemeClr val="dk2"/>
              </a:solidFill>
            </a:endParaRPr>
          </a:p>
          <a:p>
            <a:pPr indent="-152400" lvl="0" marL="228600" rtl="0" algn="l">
              <a:lnSpc>
                <a:spcPct val="115000"/>
              </a:lnSpc>
              <a:spcBef>
                <a:spcPts val="1200"/>
              </a:spcBef>
              <a:spcAft>
                <a:spcPts val="0"/>
              </a:spcAft>
              <a:buClr>
                <a:schemeClr val="dk2"/>
              </a:buClr>
              <a:buSzPts val="1600"/>
              <a:buChar char="•"/>
            </a:pPr>
            <a:r>
              <a:rPr lang="en-US" sz="1600">
                <a:solidFill>
                  <a:schemeClr val="dk2"/>
                </a:solidFill>
              </a:rPr>
              <a:t>We explored two different approaches to build our model. They are:</a:t>
            </a:r>
            <a:endParaRPr sz="1600">
              <a:solidFill>
                <a:schemeClr val="dk2"/>
              </a:solidFill>
            </a:endParaRPr>
          </a:p>
          <a:p>
            <a:pPr indent="0" lvl="0" marL="228600" rtl="0" algn="l">
              <a:lnSpc>
                <a:spcPct val="115000"/>
              </a:lnSpc>
              <a:spcBef>
                <a:spcPts val="1200"/>
              </a:spcBef>
              <a:spcAft>
                <a:spcPts val="0"/>
              </a:spcAft>
              <a:buNone/>
            </a:pPr>
            <a:r>
              <a:rPr lang="en-US" sz="1600">
                <a:solidFill>
                  <a:schemeClr val="dk2"/>
                </a:solidFill>
              </a:rPr>
              <a:t>❖ Neural Network model with Simple Dense Layers</a:t>
            </a:r>
            <a:endParaRPr sz="1600">
              <a:solidFill>
                <a:schemeClr val="dk2"/>
              </a:solidFill>
            </a:endParaRPr>
          </a:p>
          <a:p>
            <a:pPr indent="0" lvl="0" marL="228600" rtl="0" algn="l">
              <a:lnSpc>
                <a:spcPct val="115000"/>
              </a:lnSpc>
              <a:spcBef>
                <a:spcPts val="1200"/>
              </a:spcBef>
              <a:spcAft>
                <a:spcPts val="0"/>
              </a:spcAft>
              <a:buNone/>
            </a:pPr>
            <a:r>
              <a:rPr lang="en-US" sz="1600">
                <a:solidFill>
                  <a:schemeClr val="dk2"/>
                </a:solidFill>
              </a:rPr>
              <a:t>❖ Logistic Regression</a:t>
            </a:r>
            <a:endParaRPr sz="1600">
              <a:solidFill>
                <a:schemeClr val="dk2"/>
              </a:solidFill>
            </a:endParaRPr>
          </a:p>
          <a:p>
            <a:pPr indent="-152400" lvl="0" marL="228600" rtl="0" algn="l">
              <a:lnSpc>
                <a:spcPct val="115000"/>
              </a:lnSpc>
              <a:spcBef>
                <a:spcPts val="1200"/>
              </a:spcBef>
              <a:spcAft>
                <a:spcPts val="0"/>
              </a:spcAft>
              <a:buClr>
                <a:srgbClr val="232F3E"/>
              </a:buClr>
              <a:buSzPts val="1600"/>
              <a:buChar char="•"/>
            </a:pPr>
            <a:r>
              <a:rPr lang="en-US" sz="1600"/>
              <a:t>Use case: </a:t>
            </a:r>
            <a:r>
              <a:rPr lang="en-US" sz="1600">
                <a:solidFill>
                  <a:schemeClr val="dk2"/>
                </a:solidFill>
              </a:rPr>
              <a:t>T</a:t>
            </a:r>
            <a:r>
              <a:rPr lang="en-US" sz="1600">
                <a:solidFill>
                  <a:schemeClr val="dk2"/>
                </a:solidFill>
              </a:rPr>
              <a:t>he project focuses on leveraging machine learning techniques to identify students who may be at risk of encountering academic challenges at an early stage in their academic journey.</a:t>
            </a:r>
            <a:endParaRPr sz="1600">
              <a:solidFill>
                <a:schemeClr val="dk2"/>
              </a:solidFill>
            </a:endParaRPr>
          </a:p>
          <a:p>
            <a:pPr indent="-152400" lvl="0" marL="228600" rtl="0" algn="l">
              <a:lnSpc>
                <a:spcPct val="115000"/>
              </a:lnSpc>
              <a:spcBef>
                <a:spcPts val="1200"/>
              </a:spcBef>
              <a:spcAft>
                <a:spcPts val="0"/>
              </a:spcAft>
              <a:buClr>
                <a:srgbClr val="232F3E"/>
              </a:buClr>
              <a:buSzPts val="1600"/>
              <a:buChar char="•"/>
            </a:pPr>
            <a:r>
              <a:rPr lang="en-US" sz="1600"/>
              <a:t>Conducted extensive preprocessing to handle anomalies, outliers, and missing values. This involved a systematic approach to cleaning and organizing the data, ensuring that it was suitable for analysis.</a:t>
            </a:r>
            <a:endParaRPr sz="1600"/>
          </a:p>
          <a:p>
            <a:pPr indent="-152400" lvl="0" marL="228600" rtl="0" algn="l">
              <a:lnSpc>
                <a:spcPct val="115000"/>
              </a:lnSpc>
              <a:spcBef>
                <a:spcPts val="1200"/>
              </a:spcBef>
              <a:spcAft>
                <a:spcPts val="0"/>
              </a:spcAft>
              <a:buSzPts val="1600"/>
              <a:buChar char="•"/>
            </a:pPr>
            <a:r>
              <a:rPr lang="en-US" sz="1600"/>
              <a:t>GITHUB : </a:t>
            </a:r>
            <a:r>
              <a:rPr lang="en-US" sz="1600" u="sng">
                <a:solidFill>
                  <a:schemeClr val="hlink"/>
                </a:solidFill>
                <a:hlinkClick r:id="rId3"/>
              </a:rPr>
              <a:t>https://github.com/DelphineMeera/Predict-students-dropout-and-academic-success</a:t>
            </a:r>
            <a:r>
              <a:rPr lang="en-US" sz="1600"/>
              <a:t>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6"/>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24" name="Google Shape;624;p66"/>
          <p:cNvSpPr txBox="1"/>
          <p:nvPr>
            <p:ph idx="1" type="body"/>
          </p:nvPr>
        </p:nvSpPr>
        <p:spPr>
          <a:xfrm>
            <a:off x="365760" y="1097280"/>
            <a:ext cx="11466600" cy="53310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018"/>
              <a:buFont typeface="Arial"/>
              <a:buNone/>
            </a:pPr>
            <a:r>
              <a:rPr b="1" lang="en-US" sz="2090"/>
              <a:t>Data Pre-processing:</a:t>
            </a:r>
            <a:endParaRPr b="1" sz="2090"/>
          </a:p>
          <a:p>
            <a:pPr indent="-361315" lvl="0" marL="457200" rtl="0" algn="just">
              <a:lnSpc>
                <a:spcPct val="115000"/>
              </a:lnSpc>
              <a:spcBef>
                <a:spcPts val="1200"/>
              </a:spcBef>
              <a:spcAft>
                <a:spcPts val="0"/>
              </a:spcAft>
              <a:buSzPts val="2090"/>
              <a:buChar char="●"/>
            </a:pPr>
            <a:r>
              <a:rPr lang="en-US" sz="2090"/>
              <a:t>Ensured data cleanliness, accurate labeling, and representation of real-world scenarios.</a:t>
            </a:r>
            <a:endParaRPr sz="2090"/>
          </a:p>
          <a:p>
            <a:pPr indent="-361315" lvl="0" marL="457200" rtl="0" algn="just">
              <a:lnSpc>
                <a:spcPct val="115000"/>
              </a:lnSpc>
              <a:spcBef>
                <a:spcPts val="0"/>
              </a:spcBef>
              <a:spcAft>
                <a:spcPts val="0"/>
              </a:spcAft>
              <a:buSzPts val="2090"/>
              <a:buChar char="●"/>
            </a:pPr>
            <a:r>
              <a:rPr lang="en-US" sz="2090"/>
              <a:t>Encoded categorical variables.</a:t>
            </a:r>
            <a:endParaRPr sz="2090"/>
          </a:p>
          <a:p>
            <a:pPr indent="-361315" lvl="0" marL="457200" rtl="0" algn="just">
              <a:lnSpc>
                <a:spcPct val="115000"/>
              </a:lnSpc>
              <a:spcBef>
                <a:spcPts val="0"/>
              </a:spcBef>
              <a:spcAft>
                <a:spcPts val="0"/>
              </a:spcAft>
              <a:buSzPts val="2090"/>
              <a:buChar char="●"/>
            </a:pPr>
            <a:r>
              <a:rPr lang="en-US" sz="2090"/>
              <a:t>Applied feature extraction over all the features by selecting a few out of the bunch given to us from the dataset.</a:t>
            </a:r>
            <a:endParaRPr sz="2090"/>
          </a:p>
          <a:p>
            <a:pPr indent="0" lvl="0" marL="0" rtl="0" algn="just">
              <a:lnSpc>
                <a:spcPct val="115000"/>
              </a:lnSpc>
              <a:spcBef>
                <a:spcPts val="1200"/>
              </a:spcBef>
              <a:spcAft>
                <a:spcPts val="0"/>
              </a:spcAft>
              <a:buSzPts val="1018"/>
              <a:buNone/>
            </a:pPr>
            <a:r>
              <a:rPr b="1" lang="en-US" sz="2090"/>
              <a:t>Data Partitioning:</a:t>
            </a:r>
            <a:endParaRPr b="1" sz="2190"/>
          </a:p>
          <a:p>
            <a:pPr indent="-361315" lvl="0" marL="457200" rtl="0" algn="just">
              <a:lnSpc>
                <a:spcPct val="115000"/>
              </a:lnSpc>
              <a:spcBef>
                <a:spcPts val="1200"/>
              </a:spcBef>
              <a:spcAft>
                <a:spcPts val="0"/>
              </a:spcAft>
              <a:buSzPts val="2090"/>
              <a:buChar char="●"/>
            </a:pPr>
            <a:r>
              <a:rPr lang="en-US" sz="2090"/>
              <a:t>Split the data into training, testing, and validation sets for training, validation as well as testing of the model in each phase of </a:t>
            </a:r>
            <a:r>
              <a:rPr lang="en-US" sz="2090"/>
              <a:t>development. </a:t>
            </a:r>
            <a:endParaRPr sz="2090"/>
          </a:p>
          <a:p>
            <a:pPr indent="-391160" lvl="0" marL="457200" rtl="0" algn="just">
              <a:lnSpc>
                <a:spcPct val="115000"/>
              </a:lnSpc>
              <a:spcBef>
                <a:spcPts val="0"/>
              </a:spcBef>
              <a:spcAft>
                <a:spcPts val="0"/>
              </a:spcAft>
              <a:buSzPts val="2560"/>
              <a:buChar char="●"/>
            </a:pPr>
            <a:r>
              <a:rPr lang="en-US" sz="2065">
                <a:solidFill>
                  <a:schemeClr val="dk2"/>
                </a:solidFill>
              </a:rPr>
              <a:t>The data was split into 80% training, and 10% testing and 10% validation se</a:t>
            </a:r>
            <a:r>
              <a:rPr lang="en-US" sz="2165">
                <a:solidFill>
                  <a:schemeClr val="dk2"/>
                </a:solidFill>
              </a:rPr>
              <a:t>ts.</a:t>
            </a:r>
            <a:endParaRPr sz="3459"/>
          </a:p>
          <a:p>
            <a:pPr indent="0" lvl="0" marL="0" rtl="0" algn="just">
              <a:lnSpc>
                <a:spcPct val="115000"/>
              </a:lnSpc>
              <a:spcBef>
                <a:spcPts val="1200"/>
              </a:spcBef>
              <a:spcAft>
                <a:spcPts val="0"/>
              </a:spcAft>
              <a:buSzPts val="1018"/>
              <a:buNone/>
            </a:pPr>
            <a:r>
              <a:t/>
            </a:r>
            <a:endParaRPr sz="2390"/>
          </a:p>
          <a:p>
            <a:pPr indent="0" lvl="0" marL="0" rtl="0" algn="just">
              <a:lnSpc>
                <a:spcPct val="90000"/>
              </a:lnSpc>
              <a:spcBef>
                <a:spcPts val="1200"/>
              </a:spcBef>
              <a:spcAft>
                <a:spcPts val="1200"/>
              </a:spcAft>
              <a:buSzPts val="1018"/>
              <a:buNone/>
            </a:pPr>
            <a:r>
              <a:t/>
            </a:r>
            <a:endParaRPr sz="2390"/>
          </a:p>
        </p:txBody>
      </p:sp>
      <p:sp>
        <p:nvSpPr>
          <p:cNvPr id="625" name="Google Shape;625;p66"/>
          <p:cNvSpPr txBox="1"/>
          <p:nvPr/>
        </p:nvSpPr>
        <p:spPr>
          <a:xfrm>
            <a:off x="-301975" y="731425"/>
            <a:ext cx="386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232F3E"/>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7"/>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1" name="Google Shape;631;p67"/>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MACHINE LEARNING FRAMEWORKS</a:t>
            </a:r>
            <a:endParaRPr/>
          </a:p>
        </p:txBody>
      </p:sp>
      <p:sp>
        <p:nvSpPr>
          <p:cNvPr id="632" name="Google Shape;632;p67"/>
          <p:cNvSpPr txBox="1"/>
          <p:nvPr>
            <p:ph idx="1" type="body"/>
          </p:nvPr>
        </p:nvSpPr>
        <p:spPr>
          <a:xfrm>
            <a:off x="365760" y="1097280"/>
            <a:ext cx="11466600" cy="5331000"/>
          </a:xfrm>
          <a:prstGeom prst="rect">
            <a:avLst/>
          </a:prstGeom>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605"/>
              <a:buFont typeface="Arial"/>
              <a:buNone/>
            </a:pPr>
            <a:r>
              <a:rPr lang="en-US" sz="1840"/>
              <a:t>Below are the list of tools used in this project:</a:t>
            </a:r>
            <a:endParaRPr sz="1840"/>
          </a:p>
          <a:p>
            <a:pPr indent="0" lvl="0" marL="0" rtl="0" algn="l">
              <a:lnSpc>
                <a:spcPct val="80000"/>
              </a:lnSpc>
              <a:spcBef>
                <a:spcPts val="1200"/>
              </a:spcBef>
              <a:spcAft>
                <a:spcPts val="0"/>
              </a:spcAft>
              <a:buClr>
                <a:schemeClr val="dk1"/>
              </a:buClr>
              <a:buSzPts val="605"/>
              <a:buFont typeface="Arial"/>
              <a:buNone/>
            </a:pPr>
            <a:r>
              <a:rPr lang="en-US" sz="1840">
                <a:solidFill>
                  <a:schemeClr val="dk2"/>
                </a:solidFill>
              </a:rPr>
              <a:t>➢ Amazon S3 buckets</a:t>
            </a:r>
            <a:endParaRPr sz="1840"/>
          </a:p>
          <a:p>
            <a:pPr indent="0" lvl="0" marL="0" rtl="0" algn="l">
              <a:lnSpc>
                <a:spcPct val="80000"/>
              </a:lnSpc>
              <a:spcBef>
                <a:spcPts val="1200"/>
              </a:spcBef>
              <a:spcAft>
                <a:spcPts val="0"/>
              </a:spcAft>
              <a:buClr>
                <a:schemeClr val="dk1"/>
              </a:buClr>
              <a:buSzPts val="605"/>
              <a:buFont typeface="Arial"/>
              <a:buNone/>
            </a:pPr>
            <a:r>
              <a:rPr lang="en-US" sz="1840"/>
              <a:t>➢ Amazon Sagemaker</a:t>
            </a:r>
            <a:endParaRPr sz="1840"/>
          </a:p>
          <a:p>
            <a:pPr indent="0" lvl="0" marL="0" rtl="0" algn="l">
              <a:lnSpc>
                <a:spcPct val="80000"/>
              </a:lnSpc>
              <a:spcBef>
                <a:spcPts val="1200"/>
              </a:spcBef>
              <a:spcAft>
                <a:spcPts val="0"/>
              </a:spcAft>
              <a:buClr>
                <a:schemeClr val="dk1"/>
              </a:buClr>
              <a:buSzPts val="605"/>
              <a:buFont typeface="Arial"/>
              <a:buNone/>
            </a:pPr>
            <a:r>
              <a:rPr lang="en-US" sz="1840">
                <a:solidFill>
                  <a:schemeClr val="dk2"/>
                </a:solidFill>
              </a:rPr>
              <a:t>➢ </a:t>
            </a:r>
            <a:r>
              <a:rPr lang="en-US" sz="1840"/>
              <a:t>Amazon SageMaker Ground Truth</a:t>
            </a:r>
            <a:endParaRPr sz="1840"/>
          </a:p>
          <a:p>
            <a:pPr indent="0" lvl="0" marL="0" rtl="0" algn="l">
              <a:lnSpc>
                <a:spcPct val="80000"/>
              </a:lnSpc>
              <a:spcBef>
                <a:spcPts val="1200"/>
              </a:spcBef>
              <a:spcAft>
                <a:spcPts val="0"/>
              </a:spcAft>
              <a:buClr>
                <a:schemeClr val="dk1"/>
              </a:buClr>
              <a:buSzPts val="605"/>
              <a:buFont typeface="Arial"/>
              <a:buNone/>
            </a:pPr>
            <a:r>
              <a:rPr lang="en-US" sz="1840">
                <a:solidFill>
                  <a:schemeClr val="dk2"/>
                </a:solidFill>
              </a:rPr>
              <a:t>➢ AWS Identity and Access Management (IAM)</a:t>
            </a:r>
            <a:endParaRPr sz="1840">
              <a:solidFill>
                <a:schemeClr val="dk2"/>
              </a:solidFill>
            </a:endParaRPr>
          </a:p>
          <a:p>
            <a:pPr indent="0" lvl="0" marL="0" rtl="0" algn="l">
              <a:lnSpc>
                <a:spcPct val="80000"/>
              </a:lnSpc>
              <a:spcBef>
                <a:spcPts val="1200"/>
              </a:spcBef>
              <a:spcAft>
                <a:spcPts val="0"/>
              </a:spcAft>
              <a:buClr>
                <a:schemeClr val="dk1"/>
              </a:buClr>
              <a:buSzPts val="605"/>
              <a:buFont typeface="Arial"/>
              <a:buNone/>
            </a:pPr>
            <a:r>
              <a:rPr lang="en-US" sz="1840">
                <a:solidFill>
                  <a:schemeClr val="dk2"/>
                </a:solidFill>
              </a:rPr>
              <a:t>➢ </a:t>
            </a:r>
            <a:r>
              <a:rPr lang="en-US" sz="1840"/>
              <a:t>Amazon Athena</a:t>
            </a:r>
            <a:endParaRPr sz="1840"/>
          </a:p>
          <a:p>
            <a:pPr indent="0" lvl="0" marL="0" rtl="0" algn="l">
              <a:lnSpc>
                <a:spcPct val="80000"/>
              </a:lnSpc>
              <a:spcBef>
                <a:spcPts val="1200"/>
              </a:spcBef>
              <a:spcAft>
                <a:spcPts val="0"/>
              </a:spcAft>
              <a:buClr>
                <a:schemeClr val="dk1"/>
              </a:buClr>
              <a:buSzPts val="605"/>
              <a:buFont typeface="Arial"/>
              <a:buNone/>
            </a:pPr>
            <a:r>
              <a:rPr lang="en-US" sz="1840">
                <a:solidFill>
                  <a:schemeClr val="dk2"/>
                </a:solidFill>
              </a:rPr>
              <a:t>➢ </a:t>
            </a:r>
            <a:r>
              <a:rPr lang="en-US" sz="1840"/>
              <a:t>AWS CodePipeline and AWS CodeBuild</a:t>
            </a:r>
            <a:endParaRPr sz="1840"/>
          </a:p>
          <a:p>
            <a:pPr indent="0" lvl="0" marL="0" rtl="0" algn="l">
              <a:lnSpc>
                <a:spcPct val="80000"/>
              </a:lnSpc>
              <a:spcBef>
                <a:spcPts val="1200"/>
              </a:spcBef>
              <a:spcAft>
                <a:spcPts val="0"/>
              </a:spcAft>
              <a:buClr>
                <a:schemeClr val="dk1"/>
              </a:buClr>
              <a:buSzPts val="605"/>
              <a:buFont typeface="Arial"/>
              <a:buNone/>
            </a:pPr>
            <a:r>
              <a:rPr lang="en-US" sz="1840">
                <a:solidFill>
                  <a:schemeClr val="dk2"/>
                </a:solidFill>
              </a:rPr>
              <a:t>➢ </a:t>
            </a:r>
            <a:r>
              <a:rPr lang="en-US" sz="1840"/>
              <a:t>AWS Documentation</a:t>
            </a:r>
            <a:endParaRPr sz="1840"/>
          </a:p>
          <a:p>
            <a:pPr indent="0" lvl="0" marL="0" rtl="0" algn="l">
              <a:lnSpc>
                <a:spcPct val="80000"/>
              </a:lnSpc>
              <a:spcBef>
                <a:spcPts val="1200"/>
              </a:spcBef>
              <a:spcAft>
                <a:spcPts val="0"/>
              </a:spcAft>
              <a:buClr>
                <a:schemeClr val="dk1"/>
              </a:buClr>
              <a:buSzPts val="605"/>
              <a:buFont typeface="Arial"/>
              <a:buNone/>
            </a:pPr>
            <a:r>
              <a:rPr lang="en-US" sz="1840"/>
              <a:t>➢ TensorFlow</a:t>
            </a:r>
            <a:endParaRPr sz="1840"/>
          </a:p>
          <a:p>
            <a:pPr indent="0" lvl="0" marL="0" rtl="0" algn="l">
              <a:lnSpc>
                <a:spcPct val="80000"/>
              </a:lnSpc>
              <a:spcBef>
                <a:spcPts val="1200"/>
              </a:spcBef>
              <a:spcAft>
                <a:spcPts val="0"/>
              </a:spcAft>
              <a:buClr>
                <a:schemeClr val="dk1"/>
              </a:buClr>
              <a:buSzPts val="605"/>
              <a:buFont typeface="Arial"/>
              <a:buNone/>
            </a:pPr>
            <a:r>
              <a:rPr lang="en-US" sz="1840"/>
              <a:t>➢ Scikit-Learn</a:t>
            </a:r>
            <a:endParaRPr sz="1840"/>
          </a:p>
          <a:p>
            <a:pPr indent="0" lvl="0" marL="0" rtl="0" algn="l">
              <a:lnSpc>
                <a:spcPct val="80000"/>
              </a:lnSpc>
              <a:spcBef>
                <a:spcPts val="1200"/>
              </a:spcBef>
              <a:spcAft>
                <a:spcPts val="0"/>
              </a:spcAft>
              <a:buClr>
                <a:schemeClr val="dk1"/>
              </a:buClr>
              <a:buSzPts val="605"/>
              <a:buFont typeface="Arial"/>
              <a:buNone/>
            </a:pPr>
            <a:r>
              <a:t/>
            </a:r>
            <a:endParaRPr sz="1840"/>
          </a:p>
          <a:p>
            <a:pPr indent="0" lvl="0" marL="0" rtl="0" algn="l">
              <a:lnSpc>
                <a:spcPct val="80000"/>
              </a:lnSpc>
              <a:spcBef>
                <a:spcPts val="1200"/>
              </a:spcBef>
              <a:spcAft>
                <a:spcPts val="0"/>
              </a:spcAft>
              <a:buClr>
                <a:schemeClr val="dk1"/>
              </a:buClr>
              <a:buSzPts val="605"/>
              <a:buFont typeface="Arial"/>
              <a:buNone/>
            </a:pPr>
            <a:r>
              <a:t/>
            </a:r>
            <a:endParaRPr sz="1840"/>
          </a:p>
          <a:p>
            <a:pPr indent="0" lvl="0" marL="0" rtl="0" algn="l">
              <a:lnSpc>
                <a:spcPct val="80000"/>
              </a:lnSpc>
              <a:spcBef>
                <a:spcPts val="1200"/>
              </a:spcBef>
              <a:spcAft>
                <a:spcPts val="0"/>
              </a:spcAft>
              <a:buClr>
                <a:schemeClr val="dk1"/>
              </a:buClr>
              <a:buSzPts val="605"/>
              <a:buFont typeface="Arial"/>
              <a:buNone/>
            </a:pPr>
            <a:r>
              <a:t/>
            </a:r>
            <a:endParaRPr sz="1840"/>
          </a:p>
          <a:p>
            <a:pPr indent="0" lvl="0" marL="0" rtl="0" algn="l">
              <a:lnSpc>
                <a:spcPct val="80000"/>
              </a:lnSpc>
              <a:spcBef>
                <a:spcPts val="1200"/>
              </a:spcBef>
              <a:spcAft>
                <a:spcPts val="0"/>
              </a:spcAft>
              <a:buClr>
                <a:schemeClr val="dk1"/>
              </a:buClr>
              <a:buSzPts val="605"/>
              <a:buFont typeface="Arial"/>
              <a:buNone/>
            </a:pPr>
            <a:r>
              <a:t/>
            </a:r>
            <a:endParaRPr sz="1840"/>
          </a:p>
          <a:p>
            <a:pPr indent="0" lvl="0" marL="0" rtl="0" algn="l">
              <a:lnSpc>
                <a:spcPct val="80000"/>
              </a:lnSpc>
              <a:spcBef>
                <a:spcPts val="1200"/>
              </a:spcBef>
              <a:spcAft>
                <a:spcPts val="1200"/>
              </a:spcAft>
              <a:buSzPts val="605"/>
              <a:buNone/>
            </a:pPr>
            <a:r>
              <a:t/>
            </a:r>
            <a:endParaRPr sz="184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8"/>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8" name="Google Shape;638;p68"/>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 of AWS Services</a:t>
            </a:r>
            <a:endParaRPr/>
          </a:p>
        </p:txBody>
      </p:sp>
      <p:sp>
        <p:nvSpPr>
          <p:cNvPr id="639" name="Google Shape;639;p68"/>
          <p:cNvSpPr txBox="1"/>
          <p:nvPr>
            <p:ph idx="1" type="body"/>
          </p:nvPr>
        </p:nvSpPr>
        <p:spPr>
          <a:xfrm>
            <a:off x="237300" y="1181525"/>
            <a:ext cx="11466600" cy="5265000"/>
          </a:xfrm>
          <a:prstGeom prst="rect">
            <a:avLst/>
          </a:prstGeom>
        </p:spPr>
        <p:txBody>
          <a:bodyPr anchorCtr="0" anchor="t" bIns="45700" lIns="91425" spcFirstLastPara="1" rIns="91425" wrap="square" tIns="45700">
            <a:normAutofit/>
          </a:bodyPr>
          <a:lstStyle/>
          <a:p>
            <a:pPr indent="-360045" lvl="0" marL="457200" rtl="0" algn="l">
              <a:spcBef>
                <a:spcPts val="0"/>
              </a:spcBef>
              <a:spcAft>
                <a:spcPts val="0"/>
              </a:spcAft>
              <a:buSzPts val="2070"/>
              <a:buChar char="•"/>
            </a:pPr>
            <a:r>
              <a:rPr b="1" lang="en-US" sz="2070" u="sng"/>
              <a:t>Amazon S3 (Simple Storage Service):</a:t>
            </a:r>
            <a:endParaRPr b="1" sz="2070" u="sng"/>
          </a:p>
          <a:p>
            <a:pPr indent="0" lvl="0" marL="0" rtl="0" algn="l">
              <a:spcBef>
                <a:spcPts val="1200"/>
              </a:spcBef>
              <a:spcAft>
                <a:spcPts val="0"/>
              </a:spcAft>
              <a:buClr>
                <a:schemeClr val="dk1"/>
              </a:buClr>
              <a:buSzPts val="852"/>
              <a:buFont typeface="Arial"/>
              <a:buNone/>
            </a:pPr>
            <a:r>
              <a:rPr lang="en-US" sz="2070"/>
              <a:t>Use S3 to store and manage "Predict students' dropout and academic success" dataset and model training data.</a:t>
            </a:r>
            <a:endParaRPr sz="2070"/>
          </a:p>
          <a:p>
            <a:pPr indent="-360045" lvl="0" marL="457200" rtl="0" algn="l">
              <a:spcBef>
                <a:spcPts val="1200"/>
              </a:spcBef>
              <a:spcAft>
                <a:spcPts val="0"/>
              </a:spcAft>
              <a:buSzPts val="2070"/>
              <a:buChar char="•"/>
            </a:pPr>
            <a:r>
              <a:rPr b="1" lang="en-US" sz="2070" u="sng"/>
              <a:t>Amazon Athena:</a:t>
            </a:r>
            <a:endParaRPr b="1" sz="2070" u="sng"/>
          </a:p>
          <a:p>
            <a:pPr indent="0" lvl="0" marL="0" rtl="0" algn="l">
              <a:spcBef>
                <a:spcPts val="1200"/>
              </a:spcBef>
              <a:spcAft>
                <a:spcPts val="0"/>
              </a:spcAft>
              <a:buClr>
                <a:schemeClr val="dk1"/>
              </a:buClr>
              <a:buSzPts val="852"/>
              <a:buFont typeface="Arial"/>
              <a:buNone/>
            </a:pPr>
            <a:r>
              <a:rPr lang="en-US" sz="2070"/>
              <a:t>Query data stored in S3 using SQL with Amazon Athena for analysis and preprocessing.</a:t>
            </a:r>
            <a:endParaRPr sz="2070"/>
          </a:p>
          <a:p>
            <a:pPr indent="-360045" lvl="0" marL="457200" rtl="0" algn="l">
              <a:spcBef>
                <a:spcPts val="1200"/>
              </a:spcBef>
              <a:spcAft>
                <a:spcPts val="0"/>
              </a:spcAft>
              <a:buSzPts val="2070"/>
              <a:buChar char="•"/>
            </a:pPr>
            <a:r>
              <a:rPr b="1" lang="en-US" sz="2070" u="sng"/>
              <a:t>Amazon SageMaker:</a:t>
            </a:r>
            <a:endParaRPr b="1" sz="2070" u="sng"/>
          </a:p>
          <a:p>
            <a:pPr indent="0" lvl="0" marL="0" rtl="0" algn="l">
              <a:spcBef>
                <a:spcPts val="1200"/>
              </a:spcBef>
              <a:spcAft>
                <a:spcPts val="0"/>
              </a:spcAft>
              <a:buClr>
                <a:schemeClr val="dk1"/>
              </a:buClr>
              <a:buSzPts val="852"/>
              <a:buFont typeface="Arial"/>
              <a:buNone/>
            </a:pPr>
            <a:r>
              <a:rPr lang="en-US" sz="2070"/>
              <a:t>SageMaker to train the models, perform hyperparameter tuning, and deploy endpoints for</a:t>
            </a:r>
            <a:endParaRPr sz="2070"/>
          </a:p>
          <a:p>
            <a:pPr indent="0" lvl="0" marL="0" rtl="0" algn="l">
              <a:spcBef>
                <a:spcPts val="1200"/>
              </a:spcBef>
              <a:spcAft>
                <a:spcPts val="0"/>
              </a:spcAft>
              <a:buClr>
                <a:schemeClr val="dk1"/>
              </a:buClr>
              <a:buSzPts val="852"/>
              <a:buFont typeface="Arial"/>
              <a:buNone/>
            </a:pPr>
            <a:r>
              <a:rPr lang="en-US" sz="2070"/>
              <a:t>predictions of dropout or graduate or enrolled.</a:t>
            </a:r>
            <a:endParaRPr sz="2070"/>
          </a:p>
          <a:p>
            <a:pPr indent="-360045" lvl="0" marL="457200" rtl="0" algn="l">
              <a:spcBef>
                <a:spcPts val="1200"/>
              </a:spcBef>
              <a:spcAft>
                <a:spcPts val="0"/>
              </a:spcAft>
              <a:buSzPts val="2070"/>
              <a:buChar char="•"/>
            </a:pPr>
            <a:r>
              <a:rPr b="1" lang="en-US" sz="2070" u="sng"/>
              <a:t>Amazon SageMaker Ground Truth:</a:t>
            </a:r>
            <a:endParaRPr b="1" sz="2070" u="sng"/>
          </a:p>
          <a:p>
            <a:pPr indent="0" lvl="0" marL="0" rtl="0" algn="l">
              <a:spcBef>
                <a:spcPts val="1200"/>
              </a:spcBef>
              <a:spcAft>
                <a:spcPts val="0"/>
              </a:spcAft>
              <a:buClr>
                <a:schemeClr val="dk1"/>
              </a:buClr>
              <a:buSzPts val="852"/>
              <a:buFont typeface="Arial"/>
              <a:buNone/>
            </a:pPr>
            <a:r>
              <a:rPr lang="en-US" sz="2070"/>
              <a:t>For data labeling and annotation tasks, use SageMaker Ground Truth to efficiently label our </a:t>
            </a:r>
            <a:endParaRPr sz="2070"/>
          </a:p>
          <a:p>
            <a:pPr indent="0" lvl="0" marL="0" rtl="0" algn="l">
              <a:spcBef>
                <a:spcPts val="1200"/>
              </a:spcBef>
              <a:spcAft>
                <a:spcPts val="1200"/>
              </a:spcAft>
              <a:buSzPts val="852"/>
              <a:buNone/>
            </a:pPr>
            <a:r>
              <a:rPr lang="en-US" sz="2070"/>
              <a:t>dataset for training.</a:t>
            </a:r>
            <a:endParaRPr sz="207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9"/>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5" name="Google Shape;645;p69"/>
          <p:cNvSpPr txBox="1"/>
          <p:nvPr>
            <p:ph idx="1" type="body"/>
          </p:nvPr>
        </p:nvSpPr>
        <p:spPr>
          <a:xfrm>
            <a:off x="308225" y="1091625"/>
            <a:ext cx="11524200" cy="5336700"/>
          </a:xfrm>
          <a:prstGeom prst="rect">
            <a:avLst/>
          </a:prstGeom>
        </p:spPr>
        <p:txBody>
          <a:bodyPr anchorCtr="0" anchor="t" bIns="45700" lIns="91425" spcFirstLastPara="1" rIns="91425" wrap="square" tIns="45700">
            <a:normAutofit/>
          </a:bodyPr>
          <a:lstStyle/>
          <a:p>
            <a:pPr indent="-360045" lvl="0" marL="457200" rtl="0" algn="l">
              <a:lnSpc>
                <a:spcPct val="80000"/>
              </a:lnSpc>
              <a:spcBef>
                <a:spcPts val="0"/>
              </a:spcBef>
              <a:spcAft>
                <a:spcPts val="0"/>
              </a:spcAft>
              <a:buSzPts val="2070"/>
              <a:buChar char="•"/>
            </a:pPr>
            <a:r>
              <a:rPr b="1" lang="en-US" sz="2070" u="sng"/>
              <a:t>AWS Identity and Access Management (IAM)</a:t>
            </a:r>
            <a:endParaRPr b="1" sz="2070" u="sng"/>
          </a:p>
          <a:p>
            <a:pPr indent="0" lvl="0" marL="0" rtl="0" algn="l">
              <a:lnSpc>
                <a:spcPct val="80000"/>
              </a:lnSpc>
              <a:spcBef>
                <a:spcPts val="1200"/>
              </a:spcBef>
              <a:spcAft>
                <a:spcPts val="0"/>
              </a:spcAft>
              <a:buClr>
                <a:schemeClr val="dk1"/>
              </a:buClr>
              <a:buSzPts val="852"/>
              <a:buFont typeface="Arial"/>
              <a:buNone/>
            </a:pPr>
            <a:r>
              <a:rPr lang="en-US" sz="2070"/>
              <a:t>Use IAM to manage access to AWS services securely, creating roles and permissions for</a:t>
            </a:r>
            <a:endParaRPr sz="2070"/>
          </a:p>
          <a:p>
            <a:pPr indent="0" lvl="0" marL="0" rtl="0" algn="l">
              <a:lnSpc>
                <a:spcPct val="80000"/>
              </a:lnSpc>
              <a:spcBef>
                <a:spcPts val="1200"/>
              </a:spcBef>
              <a:spcAft>
                <a:spcPts val="0"/>
              </a:spcAft>
              <a:buClr>
                <a:schemeClr val="dk1"/>
              </a:buClr>
              <a:buSzPts val="852"/>
              <a:buFont typeface="Arial"/>
              <a:buNone/>
            </a:pPr>
            <a:r>
              <a:rPr lang="en-US" sz="2070"/>
              <a:t>different components of your project. Amazon CloudWatch: Set up CloudWatch for</a:t>
            </a:r>
            <a:endParaRPr sz="2070"/>
          </a:p>
          <a:p>
            <a:pPr indent="0" lvl="0" marL="0" rtl="0" algn="l">
              <a:lnSpc>
                <a:spcPct val="80000"/>
              </a:lnSpc>
              <a:spcBef>
                <a:spcPts val="1200"/>
              </a:spcBef>
              <a:spcAft>
                <a:spcPts val="0"/>
              </a:spcAft>
              <a:buClr>
                <a:schemeClr val="dk1"/>
              </a:buClr>
              <a:buSzPts val="852"/>
              <a:buFont typeface="Arial"/>
              <a:buNone/>
            </a:pPr>
            <a:r>
              <a:rPr lang="en-US" sz="2070"/>
              <a:t>monitoring and logging. It helps track the performance of your machine learning models and AWS resources.</a:t>
            </a:r>
            <a:endParaRPr sz="2070"/>
          </a:p>
          <a:p>
            <a:pPr indent="-360045" lvl="0" marL="457200" rtl="0" algn="l">
              <a:lnSpc>
                <a:spcPct val="80000"/>
              </a:lnSpc>
              <a:spcBef>
                <a:spcPts val="1200"/>
              </a:spcBef>
              <a:spcAft>
                <a:spcPts val="0"/>
              </a:spcAft>
              <a:buSzPts val="2070"/>
              <a:buChar char="•"/>
            </a:pPr>
            <a:r>
              <a:rPr b="1" lang="en-US" sz="2070" u="sng"/>
              <a:t>AWS CodePipeline and AWS CodeBuild:</a:t>
            </a:r>
            <a:endParaRPr b="1" sz="2070" u="sng"/>
          </a:p>
          <a:p>
            <a:pPr indent="0" lvl="0" marL="0" rtl="0" algn="l">
              <a:lnSpc>
                <a:spcPct val="80000"/>
              </a:lnSpc>
              <a:spcBef>
                <a:spcPts val="1200"/>
              </a:spcBef>
              <a:spcAft>
                <a:spcPts val="0"/>
              </a:spcAft>
              <a:buSzPts val="852"/>
              <a:buNone/>
            </a:pPr>
            <a:r>
              <a:rPr lang="en-US" sz="2070"/>
              <a:t>Set up CI/CD pipelines using CodePipeline and CodeBuild for automated model training and</a:t>
            </a:r>
            <a:endParaRPr sz="2070"/>
          </a:p>
          <a:p>
            <a:pPr indent="0" lvl="0" marL="0" rtl="0" algn="l">
              <a:lnSpc>
                <a:spcPct val="80000"/>
              </a:lnSpc>
              <a:spcBef>
                <a:spcPts val="1200"/>
              </a:spcBef>
              <a:spcAft>
                <a:spcPts val="0"/>
              </a:spcAft>
              <a:buClr>
                <a:schemeClr val="dk1"/>
              </a:buClr>
              <a:buSzPts val="852"/>
              <a:buFont typeface="Arial"/>
              <a:buNone/>
            </a:pPr>
            <a:r>
              <a:rPr lang="en-US" sz="2070"/>
              <a:t>deployment. Whenever there are updates or improvements to the machine learning models,</a:t>
            </a:r>
            <a:endParaRPr sz="2070"/>
          </a:p>
          <a:p>
            <a:pPr indent="0" lvl="0" marL="0" rtl="0" algn="l">
              <a:lnSpc>
                <a:spcPct val="80000"/>
              </a:lnSpc>
              <a:spcBef>
                <a:spcPts val="1200"/>
              </a:spcBef>
              <a:spcAft>
                <a:spcPts val="0"/>
              </a:spcAft>
              <a:buClr>
                <a:schemeClr val="dk1"/>
              </a:buClr>
              <a:buSzPts val="852"/>
              <a:buFont typeface="Arial"/>
              <a:buNone/>
            </a:pPr>
            <a:r>
              <a:rPr lang="en-US" sz="2070"/>
              <a:t>these pipelines automate the deployment process.</a:t>
            </a:r>
            <a:endParaRPr sz="2070"/>
          </a:p>
          <a:p>
            <a:pPr indent="-360045" lvl="0" marL="457200" rtl="0" algn="l">
              <a:lnSpc>
                <a:spcPct val="80000"/>
              </a:lnSpc>
              <a:spcBef>
                <a:spcPts val="1200"/>
              </a:spcBef>
              <a:spcAft>
                <a:spcPts val="0"/>
              </a:spcAft>
              <a:buSzPts val="2070"/>
              <a:buChar char="•"/>
            </a:pPr>
            <a:r>
              <a:rPr b="1" lang="en-US" sz="2070" u="sng"/>
              <a:t>AWS Documentation:</a:t>
            </a:r>
            <a:endParaRPr b="1" sz="2070" u="sng"/>
          </a:p>
          <a:p>
            <a:pPr indent="0" lvl="0" marL="0" rtl="0" algn="l">
              <a:lnSpc>
                <a:spcPct val="80000"/>
              </a:lnSpc>
              <a:spcBef>
                <a:spcPts val="1200"/>
              </a:spcBef>
              <a:spcAft>
                <a:spcPts val="0"/>
              </a:spcAft>
              <a:buClr>
                <a:schemeClr val="dk1"/>
              </a:buClr>
              <a:buSzPts val="852"/>
              <a:buFont typeface="Arial"/>
              <a:buNone/>
            </a:pPr>
            <a:r>
              <a:rPr lang="en-US" sz="2070"/>
              <a:t>The AWS documentation serves as a valuable resource for troubleshooting, optimizing</a:t>
            </a:r>
            <a:endParaRPr sz="2070"/>
          </a:p>
          <a:p>
            <a:pPr indent="0" lvl="0" marL="0" rtl="0" algn="l">
              <a:lnSpc>
                <a:spcPct val="80000"/>
              </a:lnSpc>
              <a:spcBef>
                <a:spcPts val="1200"/>
              </a:spcBef>
              <a:spcAft>
                <a:spcPts val="0"/>
              </a:spcAft>
              <a:buClr>
                <a:schemeClr val="dk1"/>
              </a:buClr>
              <a:buSzPts val="852"/>
              <a:buFont typeface="Arial"/>
              <a:buNone/>
            </a:pPr>
            <a:r>
              <a:rPr lang="en-US" sz="2070"/>
              <a:t>performance, and ensuring the project adheres to AWS best practices for machine learning</a:t>
            </a:r>
            <a:endParaRPr sz="2070"/>
          </a:p>
          <a:p>
            <a:pPr indent="0" lvl="0" marL="0" rtl="0" algn="l">
              <a:lnSpc>
                <a:spcPct val="80000"/>
              </a:lnSpc>
              <a:spcBef>
                <a:spcPts val="1200"/>
              </a:spcBef>
              <a:spcAft>
                <a:spcPts val="1200"/>
              </a:spcAft>
              <a:buSzPts val="852"/>
              <a:buNone/>
            </a:pPr>
            <a:r>
              <a:rPr lang="en-US" sz="2070"/>
              <a:t>implementations in the context of addressing academic dropout and failure.</a:t>
            </a:r>
            <a:endParaRPr sz="207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0"/>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51" name="Google Shape;651;p70"/>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HeatMap</a:t>
            </a:r>
            <a:endParaRPr/>
          </a:p>
        </p:txBody>
      </p:sp>
      <p:sp>
        <p:nvSpPr>
          <p:cNvPr id="652" name="Google Shape;652;p70"/>
          <p:cNvSpPr txBox="1"/>
          <p:nvPr>
            <p:ph idx="1" type="body"/>
          </p:nvPr>
        </p:nvSpPr>
        <p:spPr>
          <a:xfrm>
            <a:off x="202075" y="1229300"/>
            <a:ext cx="11630400" cy="5199000"/>
          </a:xfrm>
          <a:prstGeom prst="rect">
            <a:avLst/>
          </a:prstGeom>
        </p:spPr>
        <p:txBody>
          <a:bodyPr anchorCtr="0" anchor="t" bIns="45700" lIns="91425" spcFirstLastPara="1" rIns="91425" wrap="square" tIns="45700">
            <a:normAutofit/>
          </a:bodyPr>
          <a:lstStyle/>
          <a:p>
            <a:pPr indent="0" lvl="0" marL="0" rtl="0" algn="l">
              <a:spcBef>
                <a:spcPts val="0"/>
              </a:spcBef>
              <a:spcAft>
                <a:spcPts val="1200"/>
              </a:spcAft>
              <a:buNone/>
            </a:pPr>
            <a:r>
              <a:rPr b="1" lang="en-US" sz="2400">
                <a:solidFill>
                  <a:schemeClr val="dk2"/>
                </a:solidFill>
              </a:rPr>
              <a:t>Data Analysis: </a:t>
            </a:r>
            <a:r>
              <a:rPr lang="en-US" sz="2400">
                <a:solidFill>
                  <a:schemeClr val="dk2"/>
                </a:solidFill>
              </a:rPr>
              <a:t>Plotted a heatmap to understand the correlation between features</a:t>
            </a:r>
            <a:r>
              <a:rPr lang="en-US" sz="2400"/>
              <a:t>					</a:t>
            </a:r>
            <a:endParaRPr sz="2400"/>
          </a:p>
        </p:txBody>
      </p:sp>
      <p:pic>
        <p:nvPicPr>
          <p:cNvPr id="653" name="Google Shape;653;p70"/>
          <p:cNvPicPr preferRelativeResize="0"/>
          <p:nvPr/>
        </p:nvPicPr>
        <p:blipFill>
          <a:blip r:embed="rId3">
            <a:alphaModFix/>
          </a:blip>
          <a:stretch>
            <a:fillRect/>
          </a:stretch>
        </p:blipFill>
        <p:spPr>
          <a:xfrm>
            <a:off x="719200" y="1669550"/>
            <a:ext cx="9811826" cy="467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1"/>
          <p:cNvSpPr txBox="1"/>
          <p:nvPr>
            <p:ph idx="12" type="sldNum"/>
          </p:nvPr>
        </p:nvSpPr>
        <p:spPr>
          <a:xfrm>
            <a:off x="11347704" y="6446520"/>
            <a:ext cx="484500" cy="22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59" name="Google Shape;659;p71"/>
          <p:cNvSpPr txBox="1"/>
          <p:nvPr>
            <p:ph type="title"/>
          </p:nvPr>
        </p:nvSpPr>
        <p:spPr>
          <a:xfrm>
            <a:off x="365760" y="301752"/>
            <a:ext cx="114666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Visualisations</a:t>
            </a:r>
            <a:endParaRPr/>
          </a:p>
        </p:txBody>
      </p:sp>
      <p:sp>
        <p:nvSpPr>
          <p:cNvPr id="660" name="Google Shape;660;p71"/>
          <p:cNvSpPr txBox="1"/>
          <p:nvPr>
            <p:ph idx="1" type="body"/>
          </p:nvPr>
        </p:nvSpPr>
        <p:spPr>
          <a:xfrm>
            <a:off x="365760" y="1097280"/>
            <a:ext cx="11466600" cy="533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2000"/>
              <a:t>We have used “Tableau</a:t>
            </a:r>
            <a:r>
              <a:rPr b="1" lang="en-US" sz="2000"/>
              <a:t>”</a:t>
            </a:r>
            <a:r>
              <a:rPr lang="en-US" sz="2000"/>
              <a:t> to plot the data Visualisations.</a:t>
            </a:r>
            <a:endParaRPr sz="2000"/>
          </a:p>
          <a:p>
            <a:pPr indent="-355600" lvl="0" marL="457200" rtl="0" algn="l">
              <a:spcBef>
                <a:spcPts val="1200"/>
              </a:spcBef>
              <a:spcAft>
                <a:spcPts val="0"/>
              </a:spcAft>
              <a:buSzPts val="2000"/>
              <a:buChar char="•"/>
            </a:pPr>
            <a:r>
              <a:rPr lang="en-US" sz="2000"/>
              <a:t>Plotted a bar graph to show the number of graduates, dropouts as well as enrolled students with respect to each gender.</a:t>
            </a:r>
            <a:endParaRPr sz="2000"/>
          </a:p>
        </p:txBody>
      </p:sp>
      <p:pic>
        <p:nvPicPr>
          <p:cNvPr id="661" name="Google Shape;661;p71"/>
          <p:cNvPicPr preferRelativeResize="0"/>
          <p:nvPr/>
        </p:nvPicPr>
        <p:blipFill>
          <a:blip r:embed="rId3">
            <a:alphaModFix/>
          </a:blip>
          <a:stretch>
            <a:fillRect/>
          </a:stretch>
        </p:blipFill>
        <p:spPr>
          <a:xfrm>
            <a:off x="2857800" y="2429101"/>
            <a:ext cx="6128550" cy="329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